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2D_93ABF7C9.xml" ContentType="application/vnd.ms-powerpoint.comments+xml"/>
  <Override PartName="/ppt/comments/modernComment_144_1ACE4C1C.xml" ContentType="application/vnd.ms-powerpoint.comments+xml"/>
  <Override PartName="/ppt/comments/modernComment_158_2E29EF25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34" r:id="rId2"/>
    <p:sldId id="342" r:id="rId3"/>
    <p:sldId id="301" r:id="rId4"/>
    <p:sldId id="362" r:id="rId5"/>
    <p:sldId id="297" r:id="rId6"/>
    <p:sldId id="299" r:id="rId7"/>
    <p:sldId id="315" r:id="rId8"/>
    <p:sldId id="350" r:id="rId9"/>
    <p:sldId id="355" r:id="rId10"/>
    <p:sldId id="356" r:id="rId11"/>
    <p:sldId id="361" r:id="rId12"/>
    <p:sldId id="316" r:id="rId13"/>
    <p:sldId id="317" r:id="rId14"/>
    <p:sldId id="333" r:id="rId15"/>
    <p:sldId id="324" r:id="rId16"/>
    <p:sldId id="344" r:id="rId17"/>
    <p:sldId id="340" r:id="rId18"/>
    <p:sldId id="345" r:id="rId19"/>
    <p:sldId id="329" r:id="rId20"/>
    <p:sldId id="330" r:id="rId21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Play" panose="020B0604020202020204" charset="0"/>
      <p:regular r:id="rId28"/>
      <p:bold r:id="rId29"/>
      <p:italic r:id="rId30"/>
      <p:boldItalic r:id="rId31"/>
    </p:embeddedFont>
    <p:embeddedFont>
      <p:font typeface="SB Sans Display" panose="020B0604020202020204" charset="0"/>
      <p:regular r:id="rId32"/>
      <p:bold r:id="rId33"/>
    </p:embeddedFont>
    <p:embeddedFont>
      <p:font typeface="SB Sans Display Semibold" panose="020B0604020202020204" charset="0"/>
      <p:regular r:id="rId34"/>
      <p:bold r:id="rId35"/>
    </p:embeddedFont>
    <p:embeddedFont>
      <p:font typeface="SB Sans Text" panose="020B0503040504020204" pitchFamily="34" charset="-52"/>
      <p:regular r:id="rId36"/>
      <p:bold r:id="rId37"/>
      <p:italic r:id="rId38"/>
      <p:boldItalic r:id="rId39"/>
    </p:embeddedFont>
    <p:embeddedFont>
      <p:font typeface="SB Sans Text Light" panose="020B0303040504020204" pitchFamily="34" charset="-52"/>
      <p:regular r:id="rId40"/>
      <p:bold r:id="rId41"/>
      <p:italic r:id="rId42"/>
      <p:boldItalic r:id="rId43"/>
    </p:embeddedFont>
    <p:embeddedFont>
      <p:font typeface="SB Sans Text Semibold" panose="020B0703040504020204" pitchFamily="34" charset="-52"/>
      <p:regular r:id="rId44"/>
      <p:bold r:id="rId45"/>
      <p:italic r:id="rId46"/>
      <p:boldItalic r:id="rId4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0EF8147-833F-0682-2AB4-74608DDEB1F7}" name="Прокопенко Мелания Алексеевна" initials="ПМА" userId="Прокопенко Мелания Алексеевна" providerId="None"/>
  <p188:author id="{8443ED59-20C7-4FDF-8DCA-8A14D1AA1C8C}" name="Microsoft Office User" initials="MOU" userId="Microsoft Office User" providerId="None"/>
  <p188:author id="{02FB289B-92A5-C85B-891A-7D31A0C6AC28}" name="Евгения" initials="Е" userId="Евгения" providerId="None"/>
  <p188:author id="{988586BD-5F68-C8C7-B8E7-0227ED61840E}" name="Ходаковская Екатерина Павловна" initials="ХЕП" userId="Ходаковская Екатерина Павловна" providerId="None"/>
  <p188:author id="{B16983C7-08C9-0313-A5BF-B6EBD6A70B2C}" name="Ермакова Елена Владимировна" initials="ЕЕ" userId="S::e.ermakova@sbereducation.ru::83268537-09ee-4b6d-be85-d816ab5f4e9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5A6"/>
    <a:srgbClr val="7AC1FF"/>
    <a:srgbClr val="0DD49D"/>
    <a:srgbClr val="0844A4"/>
    <a:srgbClr val="0846A6"/>
    <a:srgbClr val="F2F6FA"/>
    <a:srgbClr val="2F62BE"/>
    <a:srgbClr val="84F984"/>
    <a:srgbClr val="48F2C3"/>
    <a:srgbClr val="179C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96" y="130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578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60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omments/modernComment_12D_93ABF7C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56A94DB-3692-324D-BF59-FC74C0C9FADE}" authorId="{40EF8147-833F-0682-2AB4-74608DDEB1F7}" created="2025-11-25T09:36:47.843">
    <pc:sldMkLst xmlns:pc="http://schemas.microsoft.com/office/powerpoint/2013/main/command">
      <pc:docMk/>
      <pc:sldMk cId="2477520841" sldId="301"/>
    </pc:sldMkLst>
    <p188:txBody>
      <a:bodyPr/>
      <a:lstStyle/>
      <a:p>
        <a:r>
          <a:rPr lang="ru-RU"/>
          <a:t>Сервис помогает собирать данные о процессе учебной работы (работы на уроках), помогает расти преподавателям и педагогам</a:t>
        </a:r>
      </a:p>
    </p188:txBody>
  </p188:cm>
</p188:cmLst>
</file>

<file path=ppt/comments/modernComment_144_1ACE4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3A7A9F5-3A14-D142-8447-848F516FC72D}" authorId="{40EF8147-833F-0682-2AB4-74608DDEB1F7}" created="2025-11-25T09:41:31.04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49727516" sldId="324"/>
      <ac:spMk id="7" creationId="{188F64E7-0650-4E13-8419-BC7A038BC5E1}"/>
      <ac:txMk cp="109" len="57">
        <ac:context len="240" hash="4085957059"/>
      </ac:txMk>
    </ac:txMkLst>
    <p188:pos x="3314961" y="2177076"/>
    <p188:txBody>
      <a:bodyPr/>
      <a:lstStyle/>
      <a:p>
        <a:r>
          <a:rPr lang="ru-RU"/>
          <a:t>поддержание инициативы - убрать
управление классом – к социологическим метрикам
отношением учеников к себе и их отношениями друг с другом – метрика отсуствует
</a:t>
        </a:r>
      </a:p>
    </p188:txBody>
  </p188:cm>
</p188:cmLst>
</file>

<file path=ppt/comments/modernComment_158_2E29EF2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C33393A-8C4C-7A4D-9467-D336A614EF39}" authorId="{40EF8147-833F-0682-2AB4-74608DDEB1F7}" created="2025-11-25T09:41:57.627">
    <pc:sldMkLst xmlns:pc="http://schemas.microsoft.com/office/powerpoint/2013/main/command">
      <pc:docMk/>
      <pc:sldMk cId="774500133" sldId="344"/>
    </pc:sldMkLst>
    <p188:txBody>
      <a:bodyPr/>
      <a:lstStyle/>
      <a:p>
        <a:r>
          <a:rPr lang="ru-RU"/>
          <a:t>поддержание инициативы убрать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CDB0376-3F4E-44B7-BD9D-384FFA8E5B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0A5094-F567-4914-BF8C-6C435A3BF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A44F5-24DB-4063-A320-1AD2AF90D465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91DE209-E342-499E-A0C4-823DF93DC8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999F69-10EB-4D58-B875-A16413E275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84AC3-3E86-4501-975B-01A88A7AB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529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8B776-C36C-4B0B-A888-92D4B8BF4B3C}" type="datetimeFigureOut">
              <a:rPr lang="ru-RU" smtClean="0"/>
              <a:t>20.01.2026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90491-0DAA-42E9-983A-3CB936128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71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567193"/>
            <a:ext cx="10801350" cy="86319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47490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9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65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D85B96-F744-453E-809F-691C7ED444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201"/>
            <a:ext cx="12192598" cy="68577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82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35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896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7763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424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453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1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BAEC1E-1A15-43D8-888A-E8A4244A90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5325" y="567193"/>
            <a:ext cx="7020567" cy="1364349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55316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5901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776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6582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70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525A53-C52C-4ABF-B43E-80E2FF8268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9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507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0" descr=" 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352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001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31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C1B294-8F8A-4282-B815-4F552E6C1D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-1" y="758"/>
            <a:ext cx="12194247" cy="68572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57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B3F562-6D0B-4A31-95A7-7837DF635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1568" y="-1"/>
            <a:ext cx="12190432" cy="68594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24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68" y="692150"/>
            <a:ext cx="11011041" cy="730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0365" y="1542473"/>
            <a:ext cx="11009744" cy="4045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8696" y="6054846"/>
            <a:ext cx="98099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418616" y="6054845"/>
            <a:ext cx="11914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DC3CA86-3F17-45C0-BD35-2CB08699E2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92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50" r:id="rId3"/>
    <p:sldLayoutId id="2147483668" r:id="rId4"/>
    <p:sldLayoutId id="2147483669" r:id="rId5"/>
    <p:sldLayoutId id="2147483670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orient="horz" pos="436" userDrawn="1">
          <p15:clr>
            <a:srgbClr val="F26B43"/>
          </p15:clr>
        </p15:guide>
        <p15:guide id="5" pos="7242" userDrawn="1">
          <p15:clr>
            <a:srgbClr val="F26B43"/>
          </p15:clr>
        </p15:guide>
        <p15:guide id="6" orient="horz" pos="3884" userDrawn="1">
          <p15:clr>
            <a:srgbClr val="F26B43"/>
          </p15:clr>
        </p15:guide>
        <p15:guide id="7" pos="4951" userDrawn="1">
          <p15:clr>
            <a:srgbClr val="F26B43"/>
          </p15:clr>
        </p15:guide>
        <p15:guide id="8" pos="5042" userDrawn="1">
          <p15:clr>
            <a:srgbClr val="F26B43"/>
          </p15:clr>
        </p15:guide>
        <p15:guide id="9" pos="2751" userDrawn="1">
          <p15:clr>
            <a:srgbClr val="F26B43"/>
          </p15:clr>
        </p15:guide>
        <p15:guide id="10" pos="2638" userDrawn="1">
          <p15:clr>
            <a:srgbClr val="F26B43"/>
          </p15:clr>
        </p15:guide>
        <p15:guide id="11" pos="2071" userDrawn="1">
          <p15:clr>
            <a:srgbClr val="F26B43"/>
          </p15:clr>
        </p15:guide>
        <p15:guide id="12" pos="3795" userDrawn="1">
          <p15:clr>
            <a:srgbClr val="F26B43"/>
          </p15:clr>
        </p15:guide>
        <p15:guide id="13" pos="3885" userDrawn="1">
          <p15:clr>
            <a:srgbClr val="F26B43"/>
          </p15:clr>
        </p15:guide>
        <p15:guide id="14" pos="2162" userDrawn="1">
          <p15:clr>
            <a:srgbClr val="F26B43"/>
          </p15:clr>
        </p15:guide>
        <p15:guide id="15" pos="5518" userDrawn="1">
          <p15:clr>
            <a:srgbClr val="F26B43"/>
          </p15:clr>
        </p15:guide>
        <p15:guide id="16" pos="56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37.png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4_1ACE4C1C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58_2E29EF2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0.sv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microsoft.com/office/2018/10/relationships/comments" Target="../comments/modernComment_12D_93ABF7C9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03B670-B033-4CF7-B5AE-83D574EC3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682" y="2208739"/>
            <a:ext cx="5898617" cy="1696618"/>
          </a:xfrm>
        </p:spPr>
        <p:txBody>
          <a:bodyPr wrap="square" anchor="t">
            <a:spAutoFit/>
          </a:bodyPr>
          <a:lstStyle/>
          <a:p>
            <a:pPr algn="l">
              <a:lnSpc>
                <a:spcPct val="85000"/>
              </a:lnSpc>
            </a:pPr>
            <a:r>
              <a:rPr lang="ru-RU" dirty="0"/>
              <a:t>Ассистент </a:t>
            </a:r>
            <a:br>
              <a:rPr lang="ru-RU" dirty="0"/>
            </a:br>
            <a:r>
              <a:rPr lang="ru-RU" dirty="0"/>
              <a:t>преподавателя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BC4E3FD-5920-42A8-8622-9470123431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80"/>
          <a:stretch/>
        </p:blipFill>
        <p:spPr bwMode="auto">
          <a:xfrm>
            <a:off x="435826" y="346851"/>
            <a:ext cx="1278674" cy="1650811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497CB347-0981-4CFF-BC59-2DBD7B5CB846}"/>
              </a:ext>
            </a:extLst>
          </p:cNvPr>
          <p:cNvGrpSpPr/>
          <p:nvPr/>
        </p:nvGrpSpPr>
        <p:grpSpPr>
          <a:xfrm>
            <a:off x="814343" y="4739378"/>
            <a:ext cx="10778533" cy="1696323"/>
            <a:chOff x="814343" y="4739378"/>
            <a:chExt cx="10778533" cy="1696323"/>
          </a:xfrm>
        </p:grpSpPr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id="{8156B0EE-04F3-4367-8728-E6A60091F264}"/>
                </a:ext>
              </a:extLst>
            </p:cNvPr>
            <p:cNvGrpSpPr/>
            <p:nvPr/>
          </p:nvGrpSpPr>
          <p:grpSpPr>
            <a:xfrm>
              <a:off x="814343" y="4739378"/>
              <a:ext cx="2122994" cy="1678455"/>
              <a:chOff x="814343" y="4739378"/>
              <a:chExt cx="2122994" cy="1678455"/>
            </a:xfrm>
          </p:grpSpPr>
          <p:sp>
            <p:nvSpPr>
              <p:cNvPr id="28" name="Прямоугольник: скругленные углы 27">
                <a:extLst>
                  <a:ext uri="{FF2B5EF4-FFF2-40B4-BE49-F238E27FC236}">
                    <a16:creationId xmlns:a16="http://schemas.microsoft.com/office/drawing/2014/main" id="{3CF4349A-E80E-46AC-8E68-496A80F9021C}"/>
                  </a:ext>
                </a:extLst>
              </p:cNvPr>
              <p:cNvSpPr/>
              <p:nvPr/>
            </p:nvSpPr>
            <p:spPr>
              <a:xfrm>
                <a:off x="814343" y="4739378"/>
                <a:ext cx="2122994" cy="1678455"/>
              </a:xfrm>
              <a:prstGeom prst="roundRect">
                <a:avLst>
                  <a:gd name="adj" fmla="val 6813"/>
                </a:avLst>
              </a:prstGeom>
              <a:solidFill>
                <a:schemeClr val="bg1"/>
              </a:solidFill>
              <a:ln w="12700">
                <a:noFill/>
              </a:ln>
              <a:effectLst>
                <a:outerShdw blurRad="177800" sx="102000" sy="102000" algn="ctr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/>
              </a:p>
            </p:txBody>
          </p:sp>
          <p:pic>
            <p:nvPicPr>
              <p:cNvPr id="30" name="Рисунок 29">
                <a:extLst>
                  <a:ext uri="{FF2B5EF4-FFF2-40B4-BE49-F238E27FC236}">
                    <a16:creationId xmlns:a16="http://schemas.microsoft.com/office/drawing/2014/main" id="{0C538184-6035-4FDE-8124-3BF66B34DE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 bwMode="auto">
              <a:xfrm>
                <a:off x="886306" y="5091769"/>
                <a:ext cx="2000823" cy="1278244"/>
              </a:xfrm>
              <a:prstGeom prst="round2SameRect">
                <a:avLst>
                  <a:gd name="adj1" fmla="val 4795"/>
                  <a:gd name="adj2" fmla="val 4261"/>
                </a:avLst>
              </a:prstGeom>
              <a:solidFill>
                <a:schemeClr val="bg1"/>
              </a:solidFill>
              <a:ln w="12700">
                <a:noFill/>
              </a:ln>
              <a:effectLst/>
            </p:spPr>
          </p:pic>
          <p:sp>
            <p:nvSpPr>
              <p:cNvPr id="31" name="Прямоугольник 30">
                <a:extLst>
                  <a:ext uri="{FF2B5EF4-FFF2-40B4-BE49-F238E27FC236}">
                    <a16:creationId xmlns:a16="http://schemas.microsoft.com/office/drawing/2014/main" id="{82140FAC-BDD7-461F-83D9-B588D1651DA9}"/>
                  </a:ext>
                </a:extLst>
              </p:cNvPr>
              <p:cNvSpPr/>
              <p:nvPr/>
            </p:nvSpPr>
            <p:spPr>
              <a:xfrm>
                <a:off x="938507" y="4767953"/>
                <a:ext cx="1951111" cy="415498"/>
              </a:xfrm>
              <a:prstGeom prst="rect">
                <a:avLst/>
              </a:prstGeom>
            </p:spPr>
            <p:txBody>
              <a:bodyPr lIns="0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chemeClr val="accent1"/>
                  </a:buClr>
                  <a:buSzPct val="120000"/>
                  <a:defRPr/>
                </a:pP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Методические </a:t>
                </a:r>
                <a:b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</a:b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приёмы</a:t>
                </a:r>
              </a:p>
            </p:txBody>
          </p:sp>
        </p:grp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97A0BBD9-F90D-4261-87F1-E5D961AFB3D0}"/>
                </a:ext>
              </a:extLst>
            </p:cNvPr>
            <p:cNvGrpSpPr/>
            <p:nvPr/>
          </p:nvGrpSpPr>
          <p:grpSpPr>
            <a:xfrm>
              <a:off x="3069344" y="4739379"/>
              <a:ext cx="2122992" cy="1678454"/>
              <a:chOff x="3060388" y="4739379"/>
              <a:chExt cx="2122992" cy="1678454"/>
            </a:xfrm>
          </p:grpSpPr>
          <p:sp>
            <p:nvSpPr>
              <p:cNvPr id="35" name="Прямоугольник: скругленные углы 34">
                <a:extLst>
                  <a:ext uri="{FF2B5EF4-FFF2-40B4-BE49-F238E27FC236}">
                    <a16:creationId xmlns:a16="http://schemas.microsoft.com/office/drawing/2014/main" id="{12F601B0-73A6-46B2-B4C6-B057D1B2C006}"/>
                  </a:ext>
                </a:extLst>
              </p:cNvPr>
              <p:cNvSpPr/>
              <p:nvPr/>
            </p:nvSpPr>
            <p:spPr>
              <a:xfrm>
                <a:off x="3060388" y="4739379"/>
                <a:ext cx="2122992" cy="1678454"/>
              </a:xfrm>
              <a:prstGeom prst="roundRect">
                <a:avLst>
                  <a:gd name="adj" fmla="val 6813"/>
                </a:avLst>
              </a:prstGeom>
              <a:solidFill>
                <a:schemeClr val="bg1"/>
              </a:solidFill>
              <a:ln w="12700">
                <a:noFill/>
              </a:ln>
              <a:effectLst>
                <a:outerShdw blurRad="177800" sx="102000" sy="102000" algn="ctr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/>
              </a:p>
            </p:txBody>
          </p:sp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7FD8565C-3986-4405-B4B4-69B99C2C4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3138631" y="5073147"/>
                <a:ext cx="2015300" cy="1287494"/>
              </a:xfrm>
              <a:prstGeom prst="round2SameRect">
                <a:avLst>
                  <a:gd name="adj1" fmla="val 4795"/>
                  <a:gd name="adj2" fmla="val 4261"/>
                </a:avLst>
              </a:prstGeom>
              <a:solidFill>
                <a:schemeClr val="bg1"/>
              </a:solidFill>
              <a:ln w="12700">
                <a:noFill/>
              </a:ln>
              <a:effectLst/>
            </p:spPr>
          </p:pic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CA3EAA98-B5FB-4200-A899-BFD5B2EF955A}"/>
                  </a:ext>
                </a:extLst>
              </p:cNvPr>
              <p:cNvSpPr/>
              <p:nvPr/>
            </p:nvSpPr>
            <p:spPr>
              <a:xfrm>
                <a:off x="3198596" y="4767953"/>
                <a:ext cx="1951109" cy="415498"/>
              </a:xfrm>
              <a:prstGeom prst="rect">
                <a:avLst/>
              </a:prstGeom>
            </p:spPr>
            <p:txBody>
              <a:bodyPr lIns="0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chemeClr val="accent1"/>
                  </a:buClr>
                  <a:buSzPct val="120000"/>
                  <a:defRPr/>
                </a:pP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Социологические </a:t>
                </a:r>
                <a:b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</a:b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приёмы</a:t>
                </a:r>
              </a:p>
            </p:txBody>
          </p:sp>
        </p:grpSp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ED4F456F-0575-461A-8F4F-C0C63AA3C199}"/>
                </a:ext>
              </a:extLst>
            </p:cNvPr>
            <p:cNvGrpSpPr/>
            <p:nvPr/>
          </p:nvGrpSpPr>
          <p:grpSpPr>
            <a:xfrm>
              <a:off x="9837593" y="4748354"/>
              <a:ext cx="1755283" cy="1687347"/>
              <a:chOff x="9837593" y="4748354"/>
              <a:chExt cx="1755283" cy="1687347"/>
            </a:xfrm>
          </p:grpSpPr>
          <p:sp>
            <p:nvSpPr>
              <p:cNvPr id="40" name="Прямоугольник: скругленные углы 39">
                <a:extLst>
                  <a:ext uri="{FF2B5EF4-FFF2-40B4-BE49-F238E27FC236}">
                    <a16:creationId xmlns:a16="http://schemas.microsoft.com/office/drawing/2014/main" id="{016F24E3-0B25-4BC6-B225-4A30D4A4BD6B}"/>
                  </a:ext>
                </a:extLst>
              </p:cNvPr>
              <p:cNvSpPr/>
              <p:nvPr/>
            </p:nvSpPr>
            <p:spPr>
              <a:xfrm>
                <a:off x="9837593" y="4748354"/>
                <a:ext cx="1755283" cy="1687347"/>
              </a:xfrm>
              <a:prstGeom prst="roundRect">
                <a:avLst>
                  <a:gd name="adj" fmla="val 6813"/>
                </a:avLst>
              </a:prstGeom>
              <a:solidFill>
                <a:schemeClr val="bg1"/>
              </a:solidFill>
              <a:ln w="12700">
                <a:noFill/>
              </a:ln>
              <a:effectLst>
                <a:outerShdw blurRad="177800" sx="102000" sy="102000" algn="ctr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/>
              </a:p>
            </p:txBody>
          </p:sp>
          <p:pic>
            <p:nvPicPr>
              <p:cNvPr id="41" name="Рисунок 40">
                <a:extLst>
                  <a:ext uri="{FF2B5EF4-FFF2-40B4-BE49-F238E27FC236}">
                    <a16:creationId xmlns:a16="http://schemas.microsoft.com/office/drawing/2014/main" id="{180F0B24-29BA-4DDC-A9AF-BBD7BF7B4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9900654" y="5279693"/>
                <a:ext cx="1630476" cy="1077146"/>
              </a:xfrm>
              <a:prstGeom prst="round2SameRect">
                <a:avLst>
                  <a:gd name="adj1" fmla="val 4795"/>
                  <a:gd name="adj2" fmla="val 4261"/>
                </a:avLst>
              </a:prstGeom>
              <a:solidFill>
                <a:schemeClr val="bg1"/>
              </a:solidFill>
              <a:ln w="12700">
                <a:noFill/>
              </a:ln>
              <a:effectLst/>
            </p:spPr>
          </p:pic>
          <p:sp>
            <p:nvSpPr>
              <p:cNvPr id="42" name="Прямоугольник 41">
                <a:extLst>
                  <a:ext uri="{FF2B5EF4-FFF2-40B4-BE49-F238E27FC236}">
                    <a16:creationId xmlns:a16="http://schemas.microsoft.com/office/drawing/2014/main" id="{9140F390-ADD5-4DA1-BAEA-7EB21692F3EB}"/>
                  </a:ext>
                </a:extLst>
              </p:cNvPr>
              <p:cNvSpPr/>
              <p:nvPr/>
            </p:nvSpPr>
            <p:spPr>
              <a:xfrm>
                <a:off x="9935424" y="4767953"/>
                <a:ext cx="1512212" cy="415498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chemeClr val="accent1"/>
                  </a:buClr>
                  <a:buSzPct val="120000"/>
                  <a:defRPr/>
                </a:pP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Эмоциональная модальность</a:t>
                </a:r>
              </a:p>
            </p:txBody>
          </p:sp>
        </p:grpSp>
        <p:grpSp>
          <p:nvGrpSpPr>
            <p:cNvPr id="44" name="Группа 43">
              <a:extLst>
                <a:ext uri="{FF2B5EF4-FFF2-40B4-BE49-F238E27FC236}">
                  <a16:creationId xmlns:a16="http://schemas.microsoft.com/office/drawing/2014/main" id="{8B6852CC-417C-4BA6-AD34-36DB41628988}"/>
                </a:ext>
              </a:extLst>
            </p:cNvPr>
            <p:cNvGrpSpPr/>
            <p:nvPr/>
          </p:nvGrpSpPr>
          <p:grpSpPr>
            <a:xfrm>
              <a:off x="7579342" y="4739716"/>
              <a:ext cx="2126245" cy="1687347"/>
              <a:chOff x="7588296" y="4739716"/>
              <a:chExt cx="2126245" cy="1687347"/>
            </a:xfrm>
          </p:grpSpPr>
          <p:sp>
            <p:nvSpPr>
              <p:cNvPr id="46" name="Прямоугольник: скругленные углы 45">
                <a:extLst>
                  <a:ext uri="{FF2B5EF4-FFF2-40B4-BE49-F238E27FC236}">
                    <a16:creationId xmlns:a16="http://schemas.microsoft.com/office/drawing/2014/main" id="{40EEDE3F-7B4E-4707-B31F-C28F75B41142}"/>
                  </a:ext>
                </a:extLst>
              </p:cNvPr>
              <p:cNvSpPr/>
              <p:nvPr/>
            </p:nvSpPr>
            <p:spPr>
              <a:xfrm>
                <a:off x="7588296" y="4739716"/>
                <a:ext cx="2126245" cy="1687347"/>
              </a:xfrm>
              <a:prstGeom prst="roundRect">
                <a:avLst>
                  <a:gd name="adj" fmla="val 6813"/>
                </a:avLst>
              </a:prstGeom>
              <a:solidFill>
                <a:schemeClr val="bg1"/>
              </a:solidFill>
              <a:ln w="12700">
                <a:noFill/>
              </a:ln>
              <a:effectLst>
                <a:outerShdw blurRad="177800" sx="102000" sy="102000" algn="ctr" rotWithShape="0">
                  <a:schemeClr val="accent1">
                    <a:lumMod val="50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/>
              </a:p>
            </p:txBody>
          </p:sp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ADAF65B1-26D3-41B4-84BE-F53E56C8F30A}"/>
                  </a:ext>
                </a:extLst>
              </p:cNvPr>
              <p:cNvSpPr/>
              <p:nvPr/>
            </p:nvSpPr>
            <p:spPr>
              <a:xfrm>
                <a:off x="7697441" y="4767953"/>
                <a:ext cx="1360654" cy="415498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chemeClr val="accent1"/>
                  </a:buClr>
                  <a:buSzPct val="120000"/>
                  <a:defRPr/>
                </a:pP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Скорость </a:t>
                </a:r>
                <a:b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</a:br>
                <a:r>
                  <a:rPr lang="ru-RU" sz="1050" b="1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речи</a:t>
                </a:r>
              </a:p>
            </p:txBody>
          </p:sp>
        </p:grp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3C9B6C17-F553-42E8-B3E2-3E1BAF7B4DBF}"/>
                </a:ext>
              </a:extLst>
            </p:cNvPr>
            <p:cNvGrpSpPr/>
            <p:nvPr/>
          </p:nvGrpSpPr>
          <p:grpSpPr>
            <a:xfrm>
              <a:off x="5324343" y="4739378"/>
              <a:ext cx="2122992" cy="1687725"/>
              <a:chOff x="5324343" y="4739378"/>
              <a:chExt cx="2122992" cy="1687725"/>
            </a:xfrm>
          </p:grpSpPr>
          <p:grpSp>
            <p:nvGrpSpPr>
              <p:cNvPr id="49" name="Группа 48">
                <a:extLst>
                  <a:ext uri="{FF2B5EF4-FFF2-40B4-BE49-F238E27FC236}">
                    <a16:creationId xmlns:a16="http://schemas.microsoft.com/office/drawing/2014/main" id="{CCEE1A77-F802-4D86-969A-2406A63CDAF0}"/>
                  </a:ext>
                </a:extLst>
              </p:cNvPr>
              <p:cNvGrpSpPr/>
              <p:nvPr/>
            </p:nvGrpSpPr>
            <p:grpSpPr>
              <a:xfrm>
                <a:off x="5324343" y="4739378"/>
                <a:ext cx="2122992" cy="1687725"/>
                <a:chOff x="5306431" y="4739378"/>
                <a:chExt cx="2122992" cy="1687725"/>
              </a:xfrm>
            </p:grpSpPr>
            <p:sp>
              <p:nvSpPr>
                <p:cNvPr id="58" name="Прямоугольник: скругленные углы 57">
                  <a:extLst>
                    <a:ext uri="{FF2B5EF4-FFF2-40B4-BE49-F238E27FC236}">
                      <a16:creationId xmlns:a16="http://schemas.microsoft.com/office/drawing/2014/main" id="{729835D1-D0CF-465A-9D39-636D9B0BFDDA}"/>
                    </a:ext>
                  </a:extLst>
                </p:cNvPr>
                <p:cNvSpPr/>
                <p:nvPr/>
              </p:nvSpPr>
              <p:spPr>
                <a:xfrm>
                  <a:off x="5306431" y="4739378"/>
                  <a:ext cx="2122992" cy="1687725"/>
                </a:xfrm>
                <a:prstGeom prst="roundRect">
                  <a:avLst>
                    <a:gd name="adj" fmla="val 6813"/>
                  </a:avLst>
                </a:prstGeom>
                <a:solidFill>
                  <a:schemeClr val="bg1"/>
                </a:solidFill>
                <a:ln w="12700">
                  <a:noFill/>
                </a:ln>
                <a:effectLst>
                  <a:outerShdw blurRad="177800" sx="102000" sy="102000" algn="ctr" rotWithShape="0">
                    <a:schemeClr val="accent1">
                      <a:lumMod val="50000"/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400"/>
                </a:p>
              </p:txBody>
            </p:sp>
            <p:sp>
              <p:nvSpPr>
                <p:cNvPr id="59" name="Прямоугольник 58">
                  <a:extLst>
                    <a:ext uri="{FF2B5EF4-FFF2-40B4-BE49-F238E27FC236}">
                      <a16:creationId xmlns:a16="http://schemas.microsoft.com/office/drawing/2014/main" id="{7B384D81-C37C-44CB-9E53-490CA0A03588}"/>
                    </a:ext>
                  </a:extLst>
                </p:cNvPr>
                <p:cNvSpPr/>
                <p:nvPr/>
              </p:nvSpPr>
              <p:spPr>
                <a:xfrm>
                  <a:off x="5410853" y="4767953"/>
                  <a:ext cx="1822110" cy="415498"/>
                </a:xfrm>
                <a:prstGeom prst="rect">
                  <a:avLst/>
                </a:prstGeom>
              </p:spPr>
              <p:txBody>
                <a:bodyPr wrap="square" lIns="0">
                  <a:spAutoFit/>
                </a:bodyPr>
                <a:lstStyle/>
                <a:p>
                  <a:pPr>
                    <a:spcBef>
                      <a:spcPts val="600"/>
                    </a:spcBef>
                    <a:buClr>
                      <a:schemeClr val="accent1"/>
                    </a:buClr>
                    <a:buSzPct val="120000"/>
                    <a:defRPr/>
                  </a:pPr>
                  <a:r>
                    <a:rPr lang="ru-RU" sz="1050" b="1" dirty="0">
                      <a:latin typeface="SB Sans Text Semibold" panose="020B0703040504020204" pitchFamily="34" charset="-52"/>
                      <a:cs typeface="SB Sans Text Semibold" panose="020B0703040504020204" pitchFamily="34" charset="-52"/>
                    </a:rPr>
                    <a:t>Распределение </a:t>
                  </a:r>
                  <a:br>
                    <a:rPr lang="ru-RU" sz="1050" b="1" dirty="0">
                      <a:latin typeface="SB Sans Text Semibold" panose="020B0703040504020204" pitchFamily="34" charset="-52"/>
                      <a:cs typeface="SB Sans Text Semibold" panose="020B0703040504020204" pitchFamily="34" charset="-52"/>
                    </a:rPr>
                  </a:br>
                  <a:r>
                    <a:rPr lang="ru-RU" sz="1050" b="1" dirty="0">
                      <a:latin typeface="SB Sans Text Semibold" panose="020B0703040504020204" pitchFamily="34" charset="-52"/>
                      <a:cs typeface="SB Sans Text Semibold" panose="020B0703040504020204" pitchFamily="34" charset="-52"/>
                    </a:rPr>
                    <a:t>разговора</a:t>
                  </a:r>
                </a:p>
              </p:txBody>
            </p:sp>
            <p:pic>
              <p:nvPicPr>
                <p:cNvPr id="60" name="Рисунок 59">
                  <a:extLst>
                    <a:ext uri="{FF2B5EF4-FFF2-40B4-BE49-F238E27FC236}">
                      <a16:creationId xmlns:a16="http://schemas.microsoft.com/office/drawing/2014/main" id="{EDC7CD3D-B28C-4312-8C4A-D3AED8CB08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757" r="12986"/>
                <a:stretch/>
              </p:blipFill>
              <p:spPr>
                <a:xfrm>
                  <a:off x="5475495" y="5296877"/>
                  <a:ext cx="1757468" cy="956457"/>
                </a:xfrm>
                <a:prstGeom prst="round2SameRect">
                  <a:avLst>
                    <a:gd name="adj1" fmla="val 4795"/>
                    <a:gd name="adj2" fmla="val 4261"/>
                  </a:avLst>
                </a:prstGeom>
                <a:solidFill>
                  <a:schemeClr val="bg1"/>
                </a:solidFill>
                <a:ln w="12700">
                  <a:noFill/>
                </a:ln>
                <a:effectLst/>
              </p:spPr>
            </p:pic>
          </p:grpSp>
          <p:sp>
            <p:nvSpPr>
              <p:cNvPr id="50" name="Прямоугольник: скругленные углы 49">
                <a:extLst>
                  <a:ext uri="{FF2B5EF4-FFF2-40B4-BE49-F238E27FC236}">
                    <a16:creationId xmlns:a16="http://schemas.microsoft.com/office/drawing/2014/main" id="{8B7A3B74-F6F2-42CE-9EA4-AB2F4B2F7171}"/>
                  </a:ext>
                </a:extLst>
              </p:cNvPr>
              <p:cNvSpPr/>
              <p:nvPr/>
            </p:nvSpPr>
            <p:spPr>
              <a:xfrm>
                <a:off x="5514976" y="5353051"/>
                <a:ext cx="400050" cy="15716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Прямоугольник 50">
                <a:extLst>
                  <a:ext uri="{FF2B5EF4-FFF2-40B4-BE49-F238E27FC236}">
                    <a16:creationId xmlns:a16="http://schemas.microsoft.com/office/drawing/2014/main" id="{BEAECB97-884D-4CF0-83B4-E6FD19626111}"/>
                  </a:ext>
                </a:extLst>
              </p:cNvPr>
              <p:cNvSpPr/>
              <p:nvPr/>
            </p:nvSpPr>
            <p:spPr>
              <a:xfrm>
                <a:off x="5387595" y="5260949"/>
                <a:ext cx="640526" cy="230832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r">
                  <a:buClr>
                    <a:schemeClr val="accent1"/>
                  </a:buClr>
                  <a:buSzPct val="120000"/>
                  <a:defRPr/>
                </a:pPr>
                <a:r>
                  <a:rPr lang="ru-RU" sz="500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Обсуждение</a:t>
                </a:r>
              </a:p>
              <a:p>
                <a:pPr algn="r">
                  <a:buClr>
                    <a:schemeClr val="accent1"/>
                  </a:buClr>
                  <a:buSzPct val="120000"/>
                  <a:defRPr/>
                </a:pPr>
                <a:r>
                  <a:rPr lang="ru-RU" sz="400" dirty="0">
                    <a:latin typeface="SB Sans Text Light" panose="020B0303040504020204" pitchFamily="34" charset="-52"/>
                    <a:cs typeface="SB Sans Text Light" panose="020B0303040504020204" pitchFamily="34" charset="-52"/>
                  </a:rPr>
                  <a:t>20 мин. 13 с.</a:t>
                </a:r>
              </a:p>
            </p:txBody>
          </p:sp>
          <p:sp>
            <p:nvSpPr>
              <p:cNvPr id="52" name="Прямоугольник: скругленные углы 51">
                <a:extLst>
                  <a:ext uri="{FF2B5EF4-FFF2-40B4-BE49-F238E27FC236}">
                    <a16:creationId xmlns:a16="http://schemas.microsoft.com/office/drawing/2014/main" id="{A468002C-3384-4F5E-803D-3C54C5E23854}"/>
                  </a:ext>
                </a:extLst>
              </p:cNvPr>
              <p:cNvSpPr/>
              <p:nvPr/>
            </p:nvSpPr>
            <p:spPr>
              <a:xfrm>
                <a:off x="6664026" y="5491781"/>
                <a:ext cx="400050" cy="15716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рямоугольник: скругленные углы 52">
                <a:extLst>
                  <a:ext uri="{FF2B5EF4-FFF2-40B4-BE49-F238E27FC236}">
                    <a16:creationId xmlns:a16="http://schemas.microsoft.com/office/drawing/2014/main" id="{597E2668-EFBD-4D6C-8FA5-D1245405217D}"/>
                  </a:ext>
                </a:extLst>
              </p:cNvPr>
              <p:cNvSpPr/>
              <p:nvPr/>
            </p:nvSpPr>
            <p:spPr>
              <a:xfrm>
                <a:off x="6602280" y="5500084"/>
                <a:ext cx="400050" cy="15716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: скругленные углы 53">
                <a:extLst>
                  <a:ext uri="{FF2B5EF4-FFF2-40B4-BE49-F238E27FC236}">
                    <a16:creationId xmlns:a16="http://schemas.microsoft.com/office/drawing/2014/main" id="{C73BD0A5-9AB5-4DBD-8EE7-E2B33C50FA1D}"/>
                  </a:ext>
                </a:extLst>
              </p:cNvPr>
              <p:cNvSpPr/>
              <p:nvPr/>
            </p:nvSpPr>
            <p:spPr>
              <a:xfrm>
                <a:off x="6628731" y="5707229"/>
                <a:ext cx="622143" cy="15716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Прямоугольник 54">
                <a:extLst>
                  <a:ext uri="{FF2B5EF4-FFF2-40B4-BE49-F238E27FC236}">
                    <a16:creationId xmlns:a16="http://schemas.microsoft.com/office/drawing/2014/main" id="{325E6888-CE0D-472A-B845-9BFE7220190E}"/>
                  </a:ext>
                </a:extLst>
              </p:cNvPr>
              <p:cNvSpPr/>
              <p:nvPr/>
            </p:nvSpPr>
            <p:spPr>
              <a:xfrm>
                <a:off x="6628730" y="5663107"/>
                <a:ext cx="791209" cy="230832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>
                  <a:buClr>
                    <a:schemeClr val="accent1"/>
                  </a:buClr>
                  <a:buSzPct val="120000"/>
                  <a:defRPr/>
                </a:pPr>
                <a:r>
                  <a:rPr lang="ru-RU" sz="500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Речь преподавателя</a:t>
                </a:r>
              </a:p>
              <a:p>
                <a:pPr>
                  <a:buClr>
                    <a:schemeClr val="accent1"/>
                  </a:buClr>
                  <a:buSzPct val="120000"/>
                  <a:defRPr/>
                </a:pPr>
                <a:r>
                  <a:rPr lang="ru-RU" sz="400" dirty="0">
                    <a:latin typeface="SB Sans Text Light" panose="020B0303040504020204" pitchFamily="34" charset="-52"/>
                    <a:cs typeface="SB Sans Text Light" panose="020B0303040504020204" pitchFamily="34" charset="-52"/>
                  </a:rPr>
                  <a:t>25 мин. 44 с.</a:t>
                </a:r>
              </a:p>
            </p:txBody>
          </p:sp>
          <p:sp>
            <p:nvSpPr>
              <p:cNvPr id="56" name="Прямоугольник: скругленные углы 55">
                <a:extLst>
                  <a:ext uri="{FF2B5EF4-FFF2-40B4-BE49-F238E27FC236}">
                    <a16:creationId xmlns:a16="http://schemas.microsoft.com/office/drawing/2014/main" id="{39A82B15-93BD-4C2F-BCBB-5ACB53A64B20}"/>
                  </a:ext>
                </a:extLst>
              </p:cNvPr>
              <p:cNvSpPr/>
              <p:nvPr/>
            </p:nvSpPr>
            <p:spPr>
              <a:xfrm>
                <a:off x="5664519" y="6096172"/>
                <a:ext cx="311071" cy="15716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54F089C1-F13E-42D9-8A8D-D9F7E41D3504}"/>
                  </a:ext>
                </a:extLst>
              </p:cNvPr>
              <p:cNvSpPr/>
              <p:nvPr/>
            </p:nvSpPr>
            <p:spPr>
              <a:xfrm>
                <a:off x="5583150" y="6058430"/>
                <a:ext cx="444971" cy="230832"/>
              </a:xfrm>
              <a:prstGeom prst="rect">
                <a:avLst/>
              </a:prstGeom>
            </p:spPr>
            <p:txBody>
              <a:bodyPr wrap="square" lIns="0">
                <a:spAutoFit/>
              </a:bodyPr>
              <a:lstStyle/>
              <a:p>
                <a:pPr algn="r">
                  <a:buClr>
                    <a:schemeClr val="accent1"/>
                  </a:buClr>
                  <a:buSzPct val="120000"/>
                  <a:defRPr/>
                </a:pPr>
                <a:r>
                  <a:rPr lang="ru-RU" sz="500" dirty="0">
                    <a:latin typeface="SB Sans Text Semibold" panose="020B0703040504020204" pitchFamily="34" charset="-52"/>
                    <a:cs typeface="SB Sans Text Semibold" panose="020B0703040504020204" pitchFamily="34" charset="-52"/>
                  </a:rPr>
                  <a:t>Тишина</a:t>
                </a:r>
              </a:p>
              <a:p>
                <a:pPr algn="r">
                  <a:buClr>
                    <a:schemeClr val="accent1"/>
                  </a:buClr>
                  <a:buSzPct val="120000"/>
                  <a:defRPr/>
                </a:pPr>
                <a:r>
                  <a:rPr lang="ru-RU" sz="400" dirty="0">
                    <a:latin typeface="SB Sans Text Light" panose="020B0303040504020204" pitchFamily="34" charset="-52"/>
                    <a:cs typeface="SB Sans Text Light" panose="020B0303040504020204" pitchFamily="34" charset="-52"/>
                  </a:rPr>
                  <a:t>5 мин.</a:t>
                </a:r>
              </a:p>
            </p:txBody>
          </p:sp>
        </p:grp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6FE8E658-8E57-443F-8B33-FC85801FE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43" t="16186" r="4695" b="3045"/>
            <a:stretch/>
          </p:blipFill>
          <p:spPr>
            <a:xfrm>
              <a:off x="7662050" y="5414963"/>
              <a:ext cx="1953440" cy="763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5621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87E1A-73F3-4EC7-BCC0-85BF8F8F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337" y="692151"/>
            <a:ext cx="7626484" cy="971280"/>
          </a:xfrm>
        </p:spPr>
        <p:txBody>
          <a:bodyPr>
            <a:normAutofit fontScale="90000"/>
          </a:bodyPr>
          <a:lstStyle/>
          <a:p>
            <a:r>
              <a:rPr lang="ru-RU" dirty="0"/>
              <a:t>Встроенный ИИ-помощник </a:t>
            </a:r>
            <a:br>
              <a:rPr lang="ru-RU" dirty="0"/>
            </a:br>
            <a:r>
              <a:rPr lang="ru-RU" dirty="0"/>
              <a:t>для решения педагогических задач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DC9F3E-DC3D-482B-A32C-EEBCD3AD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A3A30BD-FD45-41FE-A398-2782EE9F6A5A}"/>
              </a:ext>
            </a:extLst>
          </p:cNvPr>
          <p:cNvSpPr/>
          <p:nvPr/>
        </p:nvSpPr>
        <p:spPr>
          <a:xfrm>
            <a:off x="695324" y="692150"/>
            <a:ext cx="777172" cy="777172"/>
          </a:xfrm>
          <a:prstGeom prst="ellipse">
            <a:avLst/>
          </a:prstGeom>
          <a:gradFill>
            <a:gsLst>
              <a:gs pos="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0D6364-0346-44B3-AB58-5F6AE3337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428" y="704972"/>
            <a:ext cx="1746248" cy="487426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658EF0ED-CF30-4B65-9453-66E0BCD84432}"/>
              </a:ext>
            </a:extLst>
          </p:cNvPr>
          <p:cNvGrpSpPr/>
          <p:nvPr/>
        </p:nvGrpSpPr>
        <p:grpSpPr>
          <a:xfrm>
            <a:off x="8467759" y="1780161"/>
            <a:ext cx="3028917" cy="4274683"/>
            <a:chOff x="8467759" y="1780161"/>
            <a:chExt cx="3028917" cy="4274683"/>
          </a:xfrm>
        </p:grpSpPr>
        <p:pic>
          <p:nvPicPr>
            <p:cNvPr id="34" name="Google Shape;76;p15" title="Снимок экрана 2025-11-26 в 17.30.52.png">
              <a:extLst>
                <a:ext uri="{FF2B5EF4-FFF2-40B4-BE49-F238E27FC236}">
                  <a16:creationId xmlns:a16="http://schemas.microsoft.com/office/drawing/2014/main" id="{B5F661B4-8BE8-4008-9B86-C3A9B1283D6F}"/>
                </a:ext>
              </a:extLst>
            </p:cNvPr>
            <p:cNvPicPr preferRelativeResize="0"/>
            <p:nvPr/>
          </p:nvPicPr>
          <p:blipFill rotWithShape="1">
            <a:blip r:embed="rId3"/>
            <a:srcRect t="14945"/>
            <a:stretch/>
          </p:blipFill>
          <p:spPr>
            <a:xfrm>
              <a:off x="8467759" y="1780161"/>
              <a:ext cx="3028916" cy="2370909"/>
            </a:xfrm>
            <a:prstGeom prst="roundRect">
              <a:avLst>
                <a:gd name="adj" fmla="val 6603"/>
              </a:avLst>
            </a:prstGeom>
          </p:spPr>
        </p:pic>
        <p:pic>
          <p:nvPicPr>
            <p:cNvPr id="35" name="Google Shape;77;p15" title="Снимок экрана 2025-11-26 в 17.31.25.png">
              <a:extLst>
                <a:ext uri="{FF2B5EF4-FFF2-40B4-BE49-F238E27FC236}">
                  <a16:creationId xmlns:a16="http://schemas.microsoft.com/office/drawing/2014/main" id="{480B1E83-585C-4EAA-85F1-60F7AB6C5A5C}"/>
                </a:ext>
              </a:extLst>
            </p:cNvPr>
            <p:cNvPicPr preferRelativeResize="0"/>
            <p:nvPr/>
          </p:nvPicPr>
          <p:blipFill rotWithShape="1">
            <a:blip r:embed="rId4"/>
            <a:srcRect l="2962" t="1878" r="7131"/>
            <a:stretch/>
          </p:blipFill>
          <p:spPr>
            <a:xfrm>
              <a:off x="8467761" y="2998738"/>
              <a:ext cx="3028915" cy="3056106"/>
            </a:xfrm>
            <a:prstGeom prst="roundRect">
              <a:avLst>
                <a:gd name="adj" fmla="val 5401"/>
              </a:avLst>
            </a:prstGeom>
          </p:spPr>
        </p:pic>
      </p:grp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A96180B6-A1C0-4169-9E04-D2A10B8632A9}"/>
              </a:ext>
            </a:extLst>
          </p:cNvPr>
          <p:cNvSpPr/>
          <p:nvPr/>
        </p:nvSpPr>
        <p:spPr>
          <a:xfrm>
            <a:off x="689161" y="5221478"/>
            <a:ext cx="7634472" cy="833365"/>
          </a:xfrm>
          <a:prstGeom prst="roundRect">
            <a:avLst>
              <a:gd name="adj" fmla="val 18106"/>
            </a:avLst>
          </a:prstGeom>
          <a:gradFill>
            <a:gsLst>
              <a:gs pos="1000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000" tIns="180000" rIns="180000" bIns="180000" rtlCol="0" anchor="ctr"/>
          <a:lstStyle/>
          <a:p>
            <a:pPr>
              <a:spcBef>
                <a:spcPts val="1800"/>
              </a:spcBef>
              <a:buClr>
                <a:srgbClr val="18181B"/>
              </a:buClr>
            </a:pPr>
            <a:r>
              <a:rPr lang="ru-RU" sz="16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  <a:t>Помогает создавать планы занятий, письма для учеников и родителей, дает методические рекомендации</a:t>
            </a:r>
          </a:p>
        </p:txBody>
      </p: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5E5EF6D9-149E-40DA-B918-D322AAB2EE3D}"/>
              </a:ext>
            </a:extLst>
          </p:cNvPr>
          <p:cNvGrpSpPr/>
          <p:nvPr/>
        </p:nvGrpSpPr>
        <p:grpSpPr>
          <a:xfrm>
            <a:off x="920681" y="5430041"/>
            <a:ext cx="326458" cy="416237"/>
            <a:chOff x="-4527550" y="2446338"/>
            <a:chExt cx="3030537" cy="3863975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8897D5B5-310E-425B-930B-F599222FA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27550" y="2446338"/>
              <a:ext cx="3030537" cy="3863975"/>
            </a:xfrm>
            <a:custGeom>
              <a:avLst/>
              <a:gdLst>
                <a:gd name="T0" fmla="*/ 490 w 802"/>
                <a:gd name="T1" fmla="*/ 0 h 1024"/>
                <a:gd name="T2" fmla="*/ 490 w 802"/>
                <a:gd name="T3" fmla="*/ 250 h 1024"/>
                <a:gd name="T4" fmla="*/ 544 w 802"/>
                <a:gd name="T5" fmla="*/ 300 h 1024"/>
                <a:gd name="T6" fmla="*/ 802 w 802"/>
                <a:gd name="T7" fmla="*/ 300 h 1024"/>
                <a:gd name="T8" fmla="*/ 802 w 802"/>
                <a:gd name="T9" fmla="*/ 914 h 1024"/>
                <a:gd name="T10" fmla="*/ 700 w 802"/>
                <a:gd name="T11" fmla="*/ 1024 h 1024"/>
                <a:gd name="T12" fmla="*/ 120 w 802"/>
                <a:gd name="T13" fmla="*/ 1024 h 1024"/>
                <a:gd name="T14" fmla="*/ 18 w 802"/>
                <a:gd name="T15" fmla="*/ 902 h 1024"/>
                <a:gd name="T16" fmla="*/ 18 w 802"/>
                <a:gd name="T17" fmla="*/ 118 h 1024"/>
                <a:gd name="T18" fmla="*/ 112 w 802"/>
                <a:gd name="T19" fmla="*/ 0 h 1024"/>
                <a:gd name="T20" fmla="*/ 490 w 802"/>
                <a:gd name="T21" fmla="*/ 0 h 1024"/>
                <a:gd name="T22" fmla="*/ 177 w 802"/>
                <a:gd name="T23" fmla="*/ 401 h 1024"/>
                <a:gd name="T24" fmla="*/ 184 w 802"/>
                <a:gd name="T25" fmla="*/ 460 h 1024"/>
                <a:gd name="T26" fmla="*/ 624 w 802"/>
                <a:gd name="T27" fmla="*/ 460 h 1024"/>
                <a:gd name="T28" fmla="*/ 624 w 802"/>
                <a:gd name="T29" fmla="*/ 400 h 1024"/>
                <a:gd name="T30" fmla="*/ 177 w 802"/>
                <a:gd name="T31" fmla="*/ 401 h 1024"/>
                <a:gd name="T32" fmla="*/ 177 w 802"/>
                <a:gd name="T33" fmla="*/ 561 h 1024"/>
                <a:gd name="T34" fmla="*/ 184 w 802"/>
                <a:gd name="T35" fmla="*/ 620 h 1024"/>
                <a:gd name="T36" fmla="*/ 624 w 802"/>
                <a:gd name="T37" fmla="*/ 620 h 1024"/>
                <a:gd name="T38" fmla="*/ 624 w 802"/>
                <a:gd name="T39" fmla="*/ 560 h 1024"/>
                <a:gd name="T40" fmla="*/ 177 w 802"/>
                <a:gd name="T41" fmla="*/ 561 h 1024"/>
                <a:gd name="T42" fmla="*/ 177 w 802"/>
                <a:gd name="T43" fmla="*/ 721 h 1024"/>
                <a:gd name="T44" fmla="*/ 177 w 802"/>
                <a:gd name="T45" fmla="*/ 779 h 1024"/>
                <a:gd name="T46" fmla="*/ 332 w 802"/>
                <a:gd name="T47" fmla="*/ 780 h 1024"/>
                <a:gd name="T48" fmla="*/ 335 w 802"/>
                <a:gd name="T49" fmla="*/ 721 h 1024"/>
                <a:gd name="T50" fmla="*/ 177 w 802"/>
                <a:gd name="T51" fmla="*/ 721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1024">
                  <a:moveTo>
                    <a:pt x="490" y="0"/>
                  </a:moveTo>
                  <a:cubicBezTo>
                    <a:pt x="490" y="250"/>
                    <a:pt x="490" y="250"/>
                    <a:pt x="490" y="250"/>
                  </a:cubicBezTo>
                  <a:cubicBezTo>
                    <a:pt x="490" y="267"/>
                    <a:pt x="528" y="300"/>
                    <a:pt x="544" y="300"/>
                  </a:cubicBezTo>
                  <a:cubicBezTo>
                    <a:pt x="802" y="300"/>
                    <a:pt x="802" y="300"/>
                    <a:pt x="802" y="300"/>
                  </a:cubicBezTo>
                  <a:cubicBezTo>
                    <a:pt x="802" y="914"/>
                    <a:pt x="802" y="914"/>
                    <a:pt x="802" y="914"/>
                  </a:cubicBezTo>
                  <a:cubicBezTo>
                    <a:pt x="802" y="969"/>
                    <a:pt x="754" y="1019"/>
                    <a:pt x="700" y="1024"/>
                  </a:cubicBezTo>
                  <a:cubicBezTo>
                    <a:pt x="120" y="1024"/>
                    <a:pt x="120" y="1024"/>
                    <a:pt x="120" y="1024"/>
                  </a:cubicBezTo>
                  <a:cubicBezTo>
                    <a:pt x="51" y="1012"/>
                    <a:pt x="23" y="969"/>
                    <a:pt x="18" y="902"/>
                  </a:cubicBezTo>
                  <a:cubicBezTo>
                    <a:pt x="0" y="648"/>
                    <a:pt x="31" y="374"/>
                    <a:pt x="18" y="118"/>
                  </a:cubicBezTo>
                  <a:cubicBezTo>
                    <a:pt x="13" y="72"/>
                    <a:pt x="65" y="0"/>
                    <a:pt x="112" y="0"/>
                  </a:cubicBezTo>
                  <a:lnTo>
                    <a:pt x="490" y="0"/>
                  </a:lnTo>
                  <a:close/>
                  <a:moveTo>
                    <a:pt x="177" y="401"/>
                  </a:moveTo>
                  <a:cubicBezTo>
                    <a:pt x="143" y="413"/>
                    <a:pt x="148" y="457"/>
                    <a:pt x="184" y="460"/>
                  </a:cubicBezTo>
                  <a:cubicBezTo>
                    <a:pt x="624" y="460"/>
                    <a:pt x="624" y="460"/>
                    <a:pt x="624" y="460"/>
                  </a:cubicBezTo>
                  <a:cubicBezTo>
                    <a:pt x="664" y="456"/>
                    <a:pt x="665" y="405"/>
                    <a:pt x="624" y="400"/>
                  </a:cubicBezTo>
                  <a:lnTo>
                    <a:pt x="177" y="401"/>
                  </a:lnTo>
                  <a:close/>
                  <a:moveTo>
                    <a:pt x="177" y="561"/>
                  </a:moveTo>
                  <a:cubicBezTo>
                    <a:pt x="143" y="573"/>
                    <a:pt x="148" y="617"/>
                    <a:pt x="184" y="620"/>
                  </a:cubicBezTo>
                  <a:cubicBezTo>
                    <a:pt x="624" y="620"/>
                    <a:pt x="624" y="620"/>
                    <a:pt x="624" y="620"/>
                  </a:cubicBezTo>
                  <a:cubicBezTo>
                    <a:pt x="664" y="616"/>
                    <a:pt x="665" y="565"/>
                    <a:pt x="624" y="560"/>
                  </a:cubicBezTo>
                  <a:lnTo>
                    <a:pt x="177" y="561"/>
                  </a:lnTo>
                  <a:close/>
                  <a:moveTo>
                    <a:pt x="177" y="721"/>
                  </a:moveTo>
                  <a:cubicBezTo>
                    <a:pt x="147" y="728"/>
                    <a:pt x="147" y="773"/>
                    <a:pt x="177" y="779"/>
                  </a:cubicBezTo>
                  <a:cubicBezTo>
                    <a:pt x="196" y="783"/>
                    <a:pt x="311" y="783"/>
                    <a:pt x="332" y="780"/>
                  </a:cubicBezTo>
                  <a:cubicBezTo>
                    <a:pt x="367" y="774"/>
                    <a:pt x="368" y="728"/>
                    <a:pt x="335" y="721"/>
                  </a:cubicBezTo>
                  <a:cubicBezTo>
                    <a:pt x="319" y="717"/>
                    <a:pt x="193" y="717"/>
                    <a:pt x="177" y="7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C035C641-EFF8-414F-8762-E62ADF1F2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5388" y="2501901"/>
              <a:ext cx="908050" cy="849313"/>
            </a:xfrm>
            <a:custGeom>
              <a:avLst/>
              <a:gdLst>
                <a:gd name="T0" fmla="*/ 240 w 240"/>
                <a:gd name="T1" fmla="*/ 225 h 225"/>
                <a:gd name="T2" fmla="*/ 10 w 240"/>
                <a:gd name="T3" fmla="*/ 225 h 225"/>
                <a:gd name="T4" fmla="*/ 0 w 240"/>
                <a:gd name="T5" fmla="*/ 215 h 225"/>
                <a:gd name="T6" fmla="*/ 0 w 240"/>
                <a:gd name="T7" fmla="*/ 1 h 225"/>
                <a:gd name="T8" fmla="*/ 14 w 240"/>
                <a:gd name="T9" fmla="*/ 5 h 225"/>
                <a:gd name="T10" fmla="*/ 170 w 240"/>
                <a:gd name="T11" fmla="*/ 149 h 225"/>
                <a:gd name="T12" fmla="*/ 240 w 240"/>
                <a:gd name="T13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25">
                  <a:moveTo>
                    <a:pt x="240" y="225"/>
                  </a:moveTo>
                  <a:cubicBezTo>
                    <a:pt x="10" y="225"/>
                    <a:pt x="10" y="225"/>
                    <a:pt x="10" y="225"/>
                  </a:cubicBezTo>
                  <a:cubicBezTo>
                    <a:pt x="9" y="225"/>
                    <a:pt x="0" y="216"/>
                    <a:pt x="0" y="2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0"/>
                    <a:pt x="9" y="2"/>
                    <a:pt x="14" y="5"/>
                  </a:cubicBezTo>
                  <a:cubicBezTo>
                    <a:pt x="34" y="14"/>
                    <a:pt x="145" y="125"/>
                    <a:pt x="170" y="149"/>
                  </a:cubicBezTo>
                  <a:cubicBezTo>
                    <a:pt x="194" y="172"/>
                    <a:pt x="222" y="197"/>
                    <a:pt x="240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81175709-EB93-42EF-A9FD-437D3FCC8DFB}"/>
              </a:ext>
            </a:extLst>
          </p:cNvPr>
          <p:cNvSpPr/>
          <p:nvPr/>
        </p:nvSpPr>
        <p:spPr>
          <a:xfrm>
            <a:off x="689161" y="1780161"/>
            <a:ext cx="3763203" cy="1601586"/>
          </a:xfrm>
          <a:custGeom>
            <a:avLst/>
            <a:gdLst>
              <a:gd name="connsiteX0" fmla="*/ 3763140 w 3763203"/>
              <a:gd name="connsiteY0" fmla="*/ 790019 h 1601586"/>
              <a:gd name="connsiteX1" fmla="*/ 3763140 w 3763203"/>
              <a:gd name="connsiteY1" fmla="*/ 163560 h 1601586"/>
              <a:gd name="connsiteX2" fmla="*/ 3599581 w 3763203"/>
              <a:gd name="connsiteY2" fmla="*/ 0 h 1601586"/>
              <a:gd name="connsiteX3" fmla="*/ 163560 w 3763203"/>
              <a:gd name="connsiteY3" fmla="*/ 0 h 1601586"/>
              <a:gd name="connsiteX4" fmla="*/ 0 w 3763203"/>
              <a:gd name="connsiteY4" fmla="*/ 163560 h 1601586"/>
              <a:gd name="connsiteX5" fmla="*/ 0 w 3763203"/>
              <a:gd name="connsiteY5" fmla="*/ 1438027 h 1601586"/>
              <a:gd name="connsiteX6" fmla="*/ 163560 w 3763203"/>
              <a:gd name="connsiteY6" fmla="*/ 1601586 h 1601586"/>
              <a:gd name="connsiteX7" fmla="*/ 2946487 w 3763203"/>
              <a:gd name="connsiteY7" fmla="*/ 1601586 h 1601586"/>
              <a:gd name="connsiteX8" fmla="*/ 3104770 w 3763203"/>
              <a:gd name="connsiteY8" fmla="*/ 1478965 h 1601586"/>
              <a:gd name="connsiteX9" fmla="*/ 3639120 w 3763203"/>
              <a:gd name="connsiteY9" fmla="*/ 948683 h 1601586"/>
              <a:gd name="connsiteX10" fmla="*/ 3763204 w 3763203"/>
              <a:gd name="connsiteY10" fmla="*/ 790019 h 160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3203" h="1601586">
                <a:moveTo>
                  <a:pt x="3763140" y="790019"/>
                </a:moveTo>
                <a:lnTo>
                  <a:pt x="3763140" y="163560"/>
                </a:lnTo>
                <a:cubicBezTo>
                  <a:pt x="3763140" y="73230"/>
                  <a:pt x="3689910" y="0"/>
                  <a:pt x="3599581" y="0"/>
                </a:cubicBezTo>
                <a:lnTo>
                  <a:pt x="163560" y="0"/>
                </a:lnTo>
                <a:cubicBezTo>
                  <a:pt x="73230" y="0"/>
                  <a:pt x="0" y="73230"/>
                  <a:pt x="0" y="163560"/>
                </a:cubicBezTo>
                <a:lnTo>
                  <a:pt x="0" y="1438027"/>
                </a:lnTo>
                <a:cubicBezTo>
                  <a:pt x="0" y="1528357"/>
                  <a:pt x="73230" y="1601586"/>
                  <a:pt x="163560" y="1601586"/>
                </a:cubicBezTo>
                <a:lnTo>
                  <a:pt x="2946487" y="1601586"/>
                </a:lnTo>
                <a:cubicBezTo>
                  <a:pt x="3021052" y="1601586"/>
                  <a:pt x="3086145" y="1551177"/>
                  <a:pt x="3104770" y="1478965"/>
                </a:cubicBezTo>
                <a:cubicBezTo>
                  <a:pt x="3171898" y="1218528"/>
                  <a:pt x="3377920" y="1013904"/>
                  <a:pt x="3639120" y="948683"/>
                </a:cubicBezTo>
                <a:cubicBezTo>
                  <a:pt x="3711968" y="930503"/>
                  <a:pt x="3763204" y="865156"/>
                  <a:pt x="3763204" y="790019"/>
                </a:cubicBezTo>
                <a:close/>
              </a:path>
            </a:pathLst>
          </a:custGeom>
          <a:solidFill>
            <a:schemeClr val="bg1"/>
          </a:solidFill>
          <a:ln w="6353" cap="flat">
            <a:noFill/>
            <a:prstDash val="solid"/>
            <a:miter/>
          </a:ln>
        </p:spPr>
        <p:txBody>
          <a:bodyPr lIns="216000" tIns="216000" rIns="180000" bIns="180000" rtlCol="0" anchor="t"/>
          <a:lstStyle/>
          <a:p>
            <a:pPr lvl="0"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Подбирает</a:t>
            </a:r>
            <a:br>
              <a:rPr lang="en-US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</a:b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заданий по теме</a:t>
            </a:r>
            <a:r>
              <a:rPr lang="ru-RU" sz="1600" dirty="0">
                <a:solidFill>
                  <a:srgbClr val="18181B"/>
                </a:solidFill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 </a:t>
            </a:r>
            <a:endParaRPr lang="en-US" sz="1600" dirty="0">
              <a:solidFill>
                <a:srgbClr val="18181B"/>
              </a:solidFill>
              <a:latin typeface="SB Sans Text Semibold" panose="020B0703040504020204" pitchFamily="34" charset="-52"/>
              <a:cs typeface="SB Sans Text Semibold" panose="020B0703040504020204" pitchFamily="34" charset="-52"/>
            </a:endParaRPr>
          </a:p>
          <a:p>
            <a:pPr lvl="0">
              <a:spcBef>
                <a:spcPts val="600"/>
              </a:spcBef>
              <a:buClr>
                <a:srgbClr val="18181B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ИИ создаст подходящие вопросы,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упражнения и тексты по вашей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теме занятия</a:t>
            </a:r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9E8E316-8236-4466-98C0-1DD000546ED7}"/>
              </a:ext>
            </a:extLst>
          </p:cNvPr>
          <p:cNvSpPr/>
          <p:nvPr/>
        </p:nvSpPr>
        <p:spPr>
          <a:xfrm>
            <a:off x="4562336" y="1780161"/>
            <a:ext cx="3763203" cy="1601586"/>
          </a:xfrm>
          <a:custGeom>
            <a:avLst/>
            <a:gdLst>
              <a:gd name="connsiteX0" fmla="*/ 3599644 w 3763203"/>
              <a:gd name="connsiteY0" fmla="*/ 0 h 1601586"/>
              <a:gd name="connsiteX1" fmla="*/ 163560 w 3763203"/>
              <a:gd name="connsiteY1" fmla="*/ 0 h 1601586"/>
              <a:gd name="connsiteX2" fmla="*/ 0 w 3763203"/>
              <a:gd name="connsiteY2" fmla="*/ 163560 h 1601586"/>
              <a:gd name="connsiteX3" fmla="*/ 0 w 3763203"/>
              <a:gd name="connsiteY3" fmla="*/ 790019 h 1601586"/>
              <a:gd name="connsiteX4" fmla="*/ 124084 w 3763203"/>
              <a:gd name="connsiteY4" fmla="*/ 948683 h 1601586"/>
              <a:gd name="connsiteX5" fmla="*/ 658434 w 3763203"/>
              <a:gd name="connsiteY5" fmla="*/ 1478965 h 1601586"/>
              <a:gd name="connsiteX6" fmla="*/ 816717 w 3763203"/>
              <a:gd name="connsiteY6" fmla="*/ 1601586 h 1601586"/>
              <a:gd name="connsiteX7" fmla="*/ 3599644 w 3763203"/>
              <a:gd name="connsiteY7" fmla="*/ 1601586 h 1601586"/>
              <a:gd name="connsiteX8" fmla="*/ 3763204 w 3763203"/>
              <a:gd name="connsiteY8" fmla="*/ 1438027 h 1601586"/>
              <a:gd name="connsiteX9" fmla="*/ 3763204 w 3763203"/>
              <a:gd name="connsiteY9" fmla="*/ 163560 h 1601586"/>
              <a:gd name="connsiteX10" fmla="*/ 3599644 w 3763203"/>
              <a:gd name="connsiteY10" fmla="*/ 0 h 160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3203" h="1601586">
                <a:moveTo>
                  <a:pt x="3599644" y="0"/>
                </a:moveTo>
                <a:lnTo>
                  <a:pt x="163560" y="0"/>
                </a:lnTo>
                <a:cubicBezTo>
                  <a:pt x="73230" y="0"/>
                  <a:pt x="0" y="73230"/>
                  <a:pt x="0" y="163560"/>
                </a:cubicBezTo>
                <a:lnTo>
                  <a:pt x="0" y="790019"/>
                </a:lnTo>
                <a:cubicBezTo>
                  <a:pt x="0" y="865156"/>
                  <a:pt x="51172" y="930503"/>
                  <a:pt x="124084" y="948683"/>
                </a:cubicBezTo>
                <a:cubicBezTo>
                  <a:pt x="385283" y="1013904"/>
                  <a:pt x="591243" y="1218528"/>
                  <a:pt x="658434" y="1478965"/>
                </a:cubicBezTo>
                <a:cubicBezTo>
                  <a:pt x="677059" y="1551177"/>
                  <a:pt x="742152" y="1601586"/>
                  <a:pt x="816717" y="1601586"/>
                </a:cubicBezTo>
                <a:lnTo>
                  <a:pt x="3599644" y="1601586"/>
                </a:lnTo>
                <a:cubicBezTo>
                  <a:pt x="3689974" y="1601586"/>
                  <a:pt x="3763204" y="1528357"/>
                  <a:pt x="3763204" y="1438027"/>
                </a:cubicBezTo>
                <a:lnTo>
                  <a:pt x="3763204" y="163560"/>
                </a:lnTo>
                <a:cubicBezTo>
                  <a:pt x="3763204" y="73230"/>
                  <a:pt x="3689974" y="0"/>
                  <a:pt x="3599644" y="0"/>
                </a:cubicBezTo>
                <a:close/>
              </a:path>
            </a:pathLst>
          </a:custGeom>
          <a:solidFill>
            <a:schemeClr val="bg1"/>
          </a:solidFill>
          <a:ln w="6353" cap="flat">
            <a:noFill/>
            <a:prstDash val="solid"/>
            <a:miter/>
          </a:ln>
        </p:spPr>
        <p:txBody>
          <a:bodyPr lIns="180000" tIns="216000" rIns="216000" bIns="180000" rtlCol="0" anchor="t"/>
          <a:lstStyle/>
          <a:p>
            <a:pPr algn="r"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Ускоряет подготовку </a:t>
            </a:r>
            <a:b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</a:b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к занятиям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 algn="r">
              <a:spcBef>
                <a:spcPts val="600"/>
              </a:spcBef>
              <a:buClr>
                <a:srgbClr val="18181B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ИИ создаст серию заданий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из одного примера</a:t>
            </a: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2CDED853-C6D8-413B-B0ED-74584F28BC56}"/>
              </a:ext>
            </a:extLst>
          </p:cNvPr>
          <p:cNvSpPr/>
          <p:nvPr/>
        </p:nvSpPr>
        <p:spPr>
          <a:xfrm>
            <a:off x="689161" y="3505577"/>
            <a:ext cx="3763203" cy="1601586"/>
          </a:xfrm>
          <a:custGeom>
            <a:avLst/>
            <a:gdLst>
              <a:gd name="connsiteX0" fmla="*/ 2946487 w 3763203"/>
              <a:gd name="connsiteY0" fmla="*/ 0 h 1601586"/>
              <a:gd name="connsiteX1" fmla="*/ 163560 w 3763203"/>
              <a:gd name="connsiteY1" fmla="*/ 0 h 1601586"/>
              <a:gd name="connsiteX2" fmla="*/ 0 w 3763203"/>
              <a:gd name="connsiteY2" fmla="*/ 163560 h 1601586"/>
              <a:gd name="connsiteX3" fmla="*/ 0 w 3763203"/>
              <a:gd name="connsiteY3" fmla="*/ 1438027 h 1601586"/>
              <a:gd name="connsiteX4" fmla="*/ 163560 w 3763203"/>
              <a:gd name="connsiteY4" fmla="*/ 1601587 h 1601586"/>
              <a:gd name="connsiteX5" fmla="*/ 3599644 w 3763203"/>
              <a:gd name="connsiteY5" fmla="*/ 1601587 h 1601586"/>
              <a:gd name="connsiteX6" fmla="*/ 3763204 w 3763203"/>
              <a:gd name="connsiteY6" fmla="*/ 1438027 h 1601586"/>
              <a:gd name="connsiteX7" fmla="*/ 3763204 w 3763203"/>
              <a:gd name="connsiteY7" fmla="*/ 811568 h 1601586"/>
              <a:gd name="connsiteX8" fmla="*/ 3639120 w 3763203"/>
              <a:gd name="connsiteY8" fmla="*/ 652903 h 1601586"/>
              <a:gd name="connsiteX9" fmla="*/ 3104770 w 3763203"/>
              <a:gd name="connsiteY9" fmla="*/ 122622 h 1601586"/>
              <a:gd name="connsiteX10" fmla="*/ 2946487 w 3763203"/>
              <a:gd name="connsiteY10" fmla="*/ 0 h 160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3203" h="1601586">
                <a:moveTo>
                  <a:pt x="2946487" y="0"/>
                </a:moveTo>
                <a:lnTo>
                  <a:pt x="163560" y="0"/>
                </a:lnTo>
                <a:cubicBezTo>
                  <a:pt x="73230" y="0"/>
                  <a:pt x="0" y="73230"/>
                  <a:pt x="0" y="163560"/>
                </a:cubicBezTo>
                <a:lnTo>
                  <a:pt x="0" y="1438027"/>
                </a:lnTo>
                <a:cubicBezTo>
                  <a:pt x="0" y="1528357"/>
                  <a:pt x="73230" y="1601587"/>
                  <a:pt x="163560" y="1601587"/>
                </a:cubicBezTo>
                <a:lnTo>
                  <a:pt x="3599644" y="1601587"/>
                </a:lnTo>
                <a:cubicBezTo>
                  <a:pt x="3689974" y="1601587"/>
                  <a:pt x="3763204" y="1528357"/>
                  <a:pt x="3763204" y="1438027"/>
                </a:cubicBezTo>
                <a:lnTo>
                  <a:pt x="3763204" y="811568"/>
                </a:lnTo>
                <a:cubicBezTo>
                  <a:pt x="3763204" y="736431"/>
                  <a:pt x="3712032" y="671084"/>
                  <a:pt x="3639120" y="652903"/>
                </a:cubicBezTo>
                <a:cubicBezTo>
                  <a:pt x="3377920" y="587683"/>
                  <a:pt x="3171961" y="383059"/>
                  <a:pt x="3104770" y="122622"/>
                </a:cubicBezTo>
                <a:cubicBezTo>
                  <a:pt x="3086145" y="50409"/>
                  <a:pt x="3021052" y="0"/>
                  <a:pt x="2946487" y="0"/>
                </a:cubicBezTo>
                <a:close/>
              </a:path>
            </a:pathLst>
          </a:custGeom>
          <a:solidFill>
            <a:schemeClr val="bg1"/>
          </a:solidFill>
          <a:ln w="6353" cap="flat">
            <a:noFill/>
            <a:prstDash val="solid"/>
            <a:miter/>
          </a:ln>
        </p:spPr>
        <p:txBody>
          <a:bodyPr lIns="216000" tIns="216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Расширяет</a:t>
            </a:r>
            <a:b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</a:b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вариативность заданий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>
              <a:spcBef>
                <a:spcPts val="600"/>
              </a:spcBef>
              <a:buClr>
                <a:srgbClr val="18181B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ИИ умеет переформулировать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вопрос разными способами —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чтобы ученики не заучивали ответы,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а действительно понимали материал</a:t>
            </a:r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C19B6608-C5ED-4AEE-907B-FE926B2EB5F7}"/>
              </a:ext>
            </a:extLst>
          </p:cNvPr>
          <p:cNvSpPr/>
          <p:nvPr/>
        </p:nvSpPr>
        <p:spPr>
          <a:xfrm>
            <a:off x="4562336" y="3505577"/>
            <a:ext cx="3763203" cy="1601586"/>
          </a:xfrm>
          <a:custGeom>
            <a:avLst/>
            <a:gdLst>
              <a:gd name="connsiteX0" fmla="*/ 0 w 3763203"/>
              <a:gd name="connsiteY0" fmla="*/ 811568 h 1601586"/>
              <a:gd name="connsiteX1" fmla="*/ 0 w 3763203"/>
              <a:gd name="connsiteY1" fmla="*/ 1438027 h 1601586"/>
              <a:gd name="connsiteX2" fmla="*/ 163560 w 3763203"/>
              <a:gd name="connsiteY2" fmla="*/ 1601587 h 1601586"/>
              <a:gd name="connsiteX3" fmla="*/ 3599644 w 3763203"/>
              <a:gd name="connsiteY3" fmla="*/ 1601587 h 1601586"/>
              <a:gd name="connsiteX4" fmla="*/ 3763204 w 3763203"/>
              <a:gd name="connsiteY4" fmla="*/ 1438027 h 1601586"/>
              <a:gd name="connsiteX5" fmla="*/ 3763204 w 3763203"/>
              <a:gd name="connsiteY5" fmla="*/ 163560 h 1601586"/>
              <a:gd name="connsiteX6" fmla="*/ 3599644 w 3763203"/>
              <a:gd name="connsiteY6" fmla="*/ 0 h 1601586"/>
              <a:gd name="connsiteX7" fmla="*/ 816717 w 3763203"/>
              <a:gd name="connsiteY7" fmla="*/ 0 h 1601586"/>
              <a:gd name="connsiteX8" fmla="*/ 658434 w 3763203"/>
              <a:gd name="connsiteY8" fmla="*/ 122622 h 1601586"/>
              <a:gd name="connsiteX9" fmla="*/ 124084 w 3763203"/>
              <a:gd name="connsiteY9" fmla="*/ 652903 h 1601586"/>
              <a:gd name="connsiteX10" fmla="*/ 0 w 3763203"/>
              <a:gd name="connsiteY10" fmla="*/ 811568 h 160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3203" h="1601586">
                <a:moveTo>
                  <a:pt x="0" y="811568"/>
                </a:moveTo>
                <a:lnTo>
                  <a:pt x="0" y="1438027"/>
                </a:lnTo>
                <a:cubicBezTo>
                  <a:pt x="0" y="1528357"/>
                  <a:pt x="73230" y="1601587"/>
                  <a:pt x="163560" y="1601587"/>
                </a:cubicBezTo>
                <a:lnTo>
                  <a:pt x="3599644" y="1601587"/>
                </a:lnTo>
                <a:cubicBezTo>
                  <a:pt x="3689974" y="1601587"/>
                  <a:pt x="3763204" y="1528357"/>
                  <a:pt x="3763204" y="1438027"/>
                </a:cubicBezTo>
                <a:lnTo>
                  <a:pt x="3763204" y="163560"/>
                </a:lnTo>
                <a:cubicBezTo>
                  <a:pt x="3763204" y="73230"/>
                  <a:pt x="3689974" y="0"/>
                  <a:pt x="3599644" y="0"/>
                </a:cubicBezTo>
                <a:lnTo>
                  <a:pt x="816717" y="0"/>
                </a:lnTo>
                <a:cubicBezTo>
                  <a:pt x="742152" y="0"/>
                  <a:pt x="677059" y="50409"/>
                  <a:pt x="658434" y="122622"/>
                </a:cubicBezTo>
                <a:cubicBezTo>
                  <a:pt x="591306" y="383059"/>
                  <a:pt x="385283" y="587683"/>
                  <a:pt x="124084" y="652903"/>
                </a:cubicBezTo>
                <a:cubicBezTo>
                  <a:pt x="51235" y="671084"/>
                  <a:pt x="0" y="736431"/>
                  <a:pt x="0" y="811568"/>
                </a:cubicBezTo>
                <a:close/>
              </a:path>
            </a:pathLst>
          </a:custGeom>
          <a:solidFill>
            <a:schemeClr val="bg1"/>
          </a:solidFill>
          <a:ln w="6353" cap="flat">
            <a:noFill/>
            <a:prstDash val="solid"/>
            <a:miter/>
          </a:ln>
        </p:spPr>
        <p:txBody>
          <a:bodyPr lIns="180000" tIns="216000" rIns="216000" bIns="180000" rtlCol="0" anchor="t"/>
          <a:lstStyle/>
          <a:p>
            <a:pPr algn="r"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Персонализирует </a:t>
            </a:r>
            <a:b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</a:b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обучение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 algn="r">
              <a:spcBef>
                <a:spcPts val="600"/>
              </a:spcBef>
              <a:buClr>
                <a:srgbClr val="18181B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ИИ адаптирует формулировки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 сложность заданий под уровень, </a:t>
            </a:r>
            <a:b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1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интересы и темп ученика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0EFE669-B566-47B2-B166-9324CE8AF9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648" y="2832203"/>
            <a:ext cx="1213404" cy="121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66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78B06168-B642-4672-AEAF-56EFED6773FB}"/>
              </a:ext>
            </a:extLst>
          </p:cNvPr>
          <p:cNvSpPr/>
          <p:nvPr/>
        </p:nvSpPr>
        <p:spPr>
          <a:xfrm>
            <a:off x="703314" y="1780162"/>
            <a:ext cx="5321248" cy="2046714"/>
          </a:xfrm>
          <a:prstGeom prst="roundRect">
            <a:avLst>
              <a:gd name="adj" fmla="val 6813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Быстрая выдача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>
              <a:spcBef>
                <a:spcPts val="600"/>
              </a:spcBef>
              <a:buClr>
                <a:srgbClr val="18181B"/>
              </a:buClr>
            </a:pP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Можно отправить ссылку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в мессенджере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или назначьте задание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ученику прямо в сервисе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A5E6FD7-387A-415A-9F0B-6CD8E7571A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3" r="18590"/>
          <a:stretch/>
        </p:blipFill>
        <p:spPr>
          <a:xfrm>
            <a:off x="3519447" y="1840982"/>
            <a:ext cx="2497127" cy="1652740"/>
          </a:xfrm>
          <a:prstGeom prst="rect">
            <a:avLst/>
          </a:prstGeom>
        </p:spPr>
      </p:pic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2F6EED0B-B3BF-4FAA-BAB8-B8A7AB061E47}"/>
              </a:ext>
            </a:extLst>
          </p:cNvPr>
          <p:cNvSpPr/>
          <p:nvPr/>
        </p:nvSpPr>
        <p:spPr>
          <a:xfrm>
            <a:off x="6175428" y="1780162"/>
            <a:ext cx="5321248" cy="2046714"/>
          </a:xfrm>
          <a:prstGeom prst="roundRect">
            <a:avLst>
              <a:gd name="adj" fmla="val 6813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Статусы заданий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>
              <a:spcBef>
                <a:spcPts val="600"/>
              </a:spcBef>
              <a:buClr>
                <a:srgbClr val="18181B"/>
              </a:buClr>
            </a:pP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Сервис покажет педагогу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 ученику, какие задания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нужно выполнить,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какие в работе, а какие —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уже готовы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78F649E-15A2-40D4-8656-405BE01B62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73" r="9897"/>
          <a:stretch/>
        </p:blipFill>
        <p:spPr>
          <a:xfrm>
            <a:off x="8421355" y="1778392"/>
            <a:ext cx="3067331" cy="1418591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2DBD8195-9F2B-4CA5-9156-DDFC9FE5C497}"/>
              </a:ext>
            </a:extLst>
          </p:cNvPr>
          <p:cNvSpPr/>
          <p:nvPr/>
        </p:nvSpPr>
        <p:spPr>
          <a:xfrm>
            <a:off x="703314" y="3973511"/>
            <a:ext cx="5321249" cy="2046714"/>
          </a:xfrm>
          <a:prstGeom prst="roundRect">
            <a:avLst>
              <a:gd name="adj" fmla="val 6486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Успеваемость</a:t>
            </a: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  <a:p>
            <a:pPr>
              <a:spcBef>
                <a:spcPts val="600"/>
              </a:spcBef>
              <a:buClr>
                <a:srgbClr val="18181B"/>
              </a:buClr>
            </a:pP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Педагог увидит все выполненные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задания, ошибки, историю ответов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ученика, количество попыток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 время, затраченное на ответ,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чтобы разбирать проблемные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места на уроках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BC4871-6363-4F5D-808D-9F414B5595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55" b="3417"/>
          <a:stretch/>
        </p:blipFill>
        <p:spPr>
          <a:xfrm>
            <a:off x="4487269" y="3775191"/>
            <a:ext cx="1529305" cy="224725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87E1A-73F3-4EC7-BCC0-85BF8F8F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337" y="692151"/>
            <a:ext cx="7626484" cy="589997"/>
          </a:xfrm>
        </p:spPr>
        <p:txBody>
          <a:bodyPr>
            <a:normAutofit/>
          </a:bodyPr>
          <a:lstStyle/>
          <a:p>
            <a:r>
              <a:rPr lang="ru-RU" dirty="0"/>
              <a:t>Работа с учениками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DC9F3E-DC3D-482B-A32C-EEBCD3AD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A3A30BD-FD45-41FE-A398-2782EE9F6A5A}"/>
              </a:ext>
            </a:extLst>
          </p:cNvPr>
          <p:cNvSpPr/>
          <p:nvPr/>
        </p:nvSpPr>
        <p:spPr>
          <a:xfrm>
            <a:off x="695324" y="692150"/>
            <a:ext cx="777172" cy="777172"/>
          </a:xfrm>
          <a:prstGeom prst="ellipse">
            <a:avLst/>
          </a:prstGeom>
          <a:gradFill>
            <a:gsLst>
              <a:gs pos="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3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0D6364-0346-44B3-AB58-5F6AE3337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428" y="704972"/>
            <a:ext cx="1746248" cy="48742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186953F-2749-4C8E-A679-06D72A6ADBAA}"/>
              </a:ext>
            </a:extLst>
          </p:cNvPr>
          <p:cNvSpPr txBox="1"/>
          <p:nvPr/>
        </p:nvSpPr>
        <p:spPr>
          <a:xfrm>
            <a:off x="1595337" y="1196165"/>
            <a:ext cx="89202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Clr>
                <a:srgbClr val="18181B"/>
              </a:buClr>
            </a:pPr>
            <a:r>
              <a:rPr lang="ru-RU" sz="1400" spc="-30" dirty="0">
                <a:solidFill>
                  <a:schemeClr val="bg1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Ученики могут зарегистрироваться и выполнять задания прямо в Лаборатории заданий 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1F73A088-99ED-43C9-8E83-B4058D157E5E}"/>
              </a:ext>
            </a:extLst>
          </p:cNvPr>
          <p:cNvSpPr/>
          <p:nvPr/>
        </p:nvSpPr>
        <p:spPr>
          <a:xfrm>
            <a:off x="6175427" y="3973511"/>
            <a:ext cx="5321249" cy="2046714"/>
          </a:xfrm>
          <a:prstGeom prst="roundRect">
            <a:avLst>
              <a:gd name="adj" fmla="val 6813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600" dirty="0">
                <a:solidFill>
                  <a:srgbClr val="5D4BF5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ИИ-помощник ученика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Ученик может обратиться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ко встроенному ИИ-помощнику.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Он не даёт готовых ответов,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а объясняет тему, задаёт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наводящие вопросы, пока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ученик сам не придёт </a:t>
            </a:r>
            <a:b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</a:b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к верному решению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rgbClr val="18181B"/>
              </a:buClr>
            </a:pPr>
            <a:endParaRPr lang="en-US" sz="1600" dirty="0">
              <a:solidFill>
                <a:srgbClr val="5D4BF5"/>
              </a:solidFill>
              <a:latin typeface="SB Sans Display Semibold" panose="020B0703040504020204" pitchFamily="34" charset="0"/>
              <a:cs typeface="SB Sans Display Semibold" panose="020B0703040504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B7D5C18D-BE8C-40DF-8C92-092D4A9CD73B}"/>
              </a:ext>
            </a:extLst>
          </p:cNvPr>
          <p:cNvGrpSpPr/>
          <p:nvPr/>
        </p:nvGrpSpPr>
        <p:grpSpPr>
          <a:xfrm>
            <a:off x="3088391" y="2581521"/>
            <a:ext cx="1679619" cy="1245356"/>
            <a:chOff x="2985961" y="2581520"/>
            <a:chExt cx="1679619" cy="1245356"/>
          </a:xfrm>
        </p:grpSpPr>
        <p:sp>
          <p:nvSpPr>
            <p:cNvPr id="51" name="Прямоугольник: скругленные верхние углы 50">
              <a:extLst>
                <a:ext uri="{FF2B5EF4-FFF2-40B4-BE49-F238E27FC236}">
                  <a16:creationId xmlns:a16="http://schemas.microsoft.com/office/drawing/2014/main" id="{808EBB5F-1A39-47F9-94B1-B771269DD0C9}"/>
                </a:ext>
              </a:extLst>
            </p:cNvPr>
            <p:cNvSpPr/>
            <p:nvPr/>
          </p:nvSpPr>
          <p:spPr>
            <a:xfrm>
              <a:off x="2985961" y="2581520"/>
              <a:ext cx="1679619" cy="1245356"/>
            </a:xfrm>
            <a:prstGeom prst="round2SameRect">
              <a:avLst>
                <a:gd name="adj1" fmla="val 7403"/>
                <a:gd name="adj2" fmla="val 0"/>
              </a:avLst>
            </a:prstGeom>
            <a:solidFill>
              <a:srgbClr val="DFDB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Google Shape;89;p16" title="Снимок экрана 2025-11-26 в 17.34.42.png">
              <a:extLst>
                <a:ext uri="{FF2B5EF4-FFF2-40B4-BE49-F238E27FC236}">
                  <a16:creationId xmlns:a16="http://schemas.microsoft.com/office/drawing/2014/main" id="{114D80A3-E98D-4E6D-80FF-EA130AE9926C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l="9094" t="7976" r="10556" b="10974"/>
            <a:stretch/>
          </p:blipFill>
          <p:spPr>
            <a:xfrm>
              <a:off x="3020681" y="2619831"/>
              <a:ext cx="1602028" cy="1207045"/>
            </a:xfrm>
            <a:prstGeom prst="round2SameRect">
              <a:avLst>
                <a:gd name="adj1" fmla="val 5236"/>
                <a:gd name="adj2" fmla="val 0"/>
              </a:avLst>
            </a:prstGeom>
            <a:noFill/>
            <a:ln>
              <a:noFill/>
            </a:ln>
          </p:spPr>
        </p:pic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9C846E8-9E7F-46F0-B2BA-A8C960238B7F}"/>
              </a:ext>
            </a:extLst>
          </p:cNvPr>
          <p:cNvGrpSpPr/>
          <p:nvPr/>
        </p:nvGrpSpPr>
        <p:grpSpPr>
          <a:xfrm>
            <a:off x="8613540" y="2667352"/>
            <a:ext cx="2395836" cy="1156524"/>
            <a:chOff x="7083911" y="2749564"/>
            <a:chExt cx="2231737" cy="1077311"/>
          </a:xfrm>
        </p:grpSpPr>
        <p:sp>
          <p:nvSpPr>
            <p:cNvPr id="43" name="Прямоугольник: скругленные верхние углы 42">
              <a:extLst>
                <a:ext uri="{FF2B5EF4-FFF2-40B4-BE49-F238E27FC236}">
                  <a16:creationId xmlns:a16="http://schemas.microsoft.com/office/drawing/2014/main" id="{5A933C99-A206-4006-980C-E195490E40CD}"/>
                </a:ext>
              </a:extLst>
            </p:cNvPr>
            <p:cNvSpPr/>
            <p:nvPr/>
          </p:nvSpPr>
          <p:spPr>
            <a:xfrm>
              <a:off x="7083911" y="2749564"/>
              <a:ext cx="2231737" cy="1077311"/>
            </a:xfrm>
            <a:prstGeom prst="round2SameRect">
              <a:avLst>
                <a:gd name="adj1" fmla="val 8474"/>
                <a:gd name="adj2" fmla="val 0"/>
              </a:avLst>
            </a:prstGeom>
            <a:solidFill>
              <a:srgbClr val="DFDB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pic>
          <p:nvPicPr>
            <p:cNvPr id="44" name="Google Shape;91;p16" title="Снимок экрана 2025-11-26 в 17.38.41.png">
              <a:extLst>
                <a:ext uri="{FF2B5EF4-FFF2-40B4-BE49-F238E27FC236}">
                  <a16:creationId xmlns:a16="http://schemas.microsoft.com/office/drawing/2014/main" id="{896445AB-EF4D-48F7-9A63-4C81683BC008}"/>
                </a:ext>
              </a:extLst>
            </p:cNvPr>
            <p:cNvPicPr preferRelativeResize="0"/>
            <p:nvPr/>
          </p:nvPicPr>
          <p:blipFill rotWithShape="1">
            <a:blip r:embed="rId7"/>
            <a:srcRect l="1388" r="1388" b="16886"/>
            <a:stretch/>
          </p:blipFill>
          <p:spPr>
            <a:xfrm>
              <a:off x="7122494" y="2790802"/>
              <a:ext cx="2154571" cy="1036073"/>
            </a:xfrm>
            <a:prstGeom prst="round2SameRect">
              <a:avLst>
                <a:gd name="adj1" fmla="val 6816"/>
                <a:gd name="adj2" fmla="val 0"/>
              </a:avLst>
            </a:prstGeom>
            <a:ln w="38100">
              <a:noFill/>
            </a:ln>
            <a:effectLst/>
          </p:spPr>
        </p:pic>
      </p:grp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204FC3E-EF75-4B3A-96E2-FE90B9316A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815" y="4103096"/>
            <a:ext cx="951209" cy="951209"/>
          </a:xfrm>
          <a:prstGeom prst="rect">
            <a:avLst/>
          </a:prstGeom>
        </p:spPr>
      </p:pic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2695650A-B82E-4F01-BA3B-7D8985B8D527}"/>
              </a:ext>
            </a:extLst>
          </p:cNvPr>
          <p:cNvGrpSpPr/>
          <p:nvPr/>
        </p:nvGrpSpPr>
        <p:grpSpPr>
          <a:xfrm>
            <a:off x="2988879" y="4951254"/>
            <a:ext cx="2577476" cy="1070083"/>
            <a:chOff x="8294335" y="4709613"/>
            <a:chExt cx="3156832" cy="1310612"/>
          </a:xfrm>
        </p:grpSpPr>
        <p:sp>
          <p:nvSpPr>
            <p:cNvPr id="38" name="Прямоугольник: скругленные верхние углы 37">
              <a:extLst>
                <a:ext uri="{FF2B5EF4-FFF2-40B4-BE49-F238E27FC236}">
                  <a16:creationId xmlns:a16="http://schemas.microsoft.com/office/drawing/2014/main" id="{CB123235-5713-4059-BE95-955B8EA926C1}"/>
                </a:ext>
              </a:extLst>
            </p:cNvPr>
            <p:cNvSpPr/>
            <p:nvPr/>
          </p:nvSpPr>
          <p:spPr>
            <a:xfrm>
              <a:off x="8294335" y="4709613"/>
              <a:ext cx="3156832" cy="1310612"/>
            </a:xfrm>
            <a:prstGeom prst="round2SameRect">
              <a:avLst>
                <a:gd name="adj1" fmla="val 8474"/>
                <a:gd name="adj2" fmla="val 0"/>
              </a:avLst>
            </a:prstGeom>
            <a:solidFill>
              <a:srgbClr val="DFDB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pic>
          <p:nvPicPr>
            <p:cNvPr id="39" name="Google Shape;90;p16" title="Снимок экрана 2025-11-26 в 17.37.44.png">
              <a:extLst>
                <a:ext uri="{FF2B5EF4-FFF2-40B4-BE49-F238E27FC236}">
                  <a16:creationId xmlns:a16="http://schemas.microsoft.com/office/drawing/2014/main" id="{09F67691-8FAA-49AB-BB79-D4F2111F06ED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921" t="1" r="1764" b="7831"/>
            <a:stretch/>
          </p:blipFill>
          <p:spPr>
            <a:xfrm>
              <a:off x="8341273" y="4758525"/>
              <a:ext cx="3065465" cy="1261699"/>
            </a:xfrm>
            <a:prstGeom prst="round2SameRect">
              <a:avLst>
                <a:gd name="adj1" fmla="val 5236"/>
                <a:gd name="adj2" fmla="val 0"/>
              </a:avLst>
            </a:prstGeom>
            <a:noFill/>
            <a:ln>
              <a:noFill/>
            </a:ln>
          </p:spPr>
        </p:pic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1A8F2DCD-A093-437A-9762-7FA8043B0EB8}"/>
              </a:ext>
            </a:extLst>
          </p:cNvPr>
          <p:cNvGrpSpPr/>
          <p:nvPr/>
        </p:nvGrpSpPr>
        <p:grpSpPr>
          <a:xfrm>
            <a:off x="8613540" y="4715168"/>
            <a:ext cx="2389956" cy="1305055"/>
            <a:chOff x="8294336" y="4893029"/>
            <a:chExt cx="2067378" cy="1128909"/>
          </a:xfrm>
        </p:grpSpPr>
        <p:sp>
          <p:nvSpPr>
            <p:cNvPr id="30" name="Прямоугольник: скругленные верхние углы 29">
              <a:extLst>
                <a:ext uri="{FF2B5EF4-FFF2-40B4-BE49-F238E27FC236}">
                  <a16:creationId xmlns:a16="http://schemas.microsoft.com/office/drawing/2014/main" id="{41DE0248-E437-4A68-AA58-15F8C8B9EE51}"/>
                </a:ext>
              </a:extLst>
            </p:cNvPr>
            <p:cNvSpPr/>
            <p:nvPr/>
          </p:nvSpPr>
          <p:spPr>
            <a:xfrm>
              <a:off x="8294336" y="4893029"/>
              <a:ext cx="2067378" cy="1127195"/>
            </a:xfrm>
            <a:prstGeom prst="round2SameRect">
              <a:avLst>
                <a:gd name="adj1" fmla="val 6891"/>
                <a:gd name="adj2" fmla="val 0"/>
              </a:avLst>
            </a:prstGeom>
            <a:solidFill>
              <a:srgbClr val="DFDB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pic>
          <p:nvPicPr>
            <p:cNvPr id="36" name="Google Shape;92;p16" title="Снимок экрана 2025-11-26 в 17.39.23.png">
              <a:extLst>
                <a:ext uri="{FF2B5EF4-FFF2-40B4-BE49-F238E27FC236}">
                  <a16:creationId xmlns:a16="http://schemas.microsoft.com/office/drawing/2014/main" id="{92C0EA7D-6C6B-4C83-B809-EA4674AAB645}"/>
                </a:ext>
              </a:extLst>
            </p:cNvPr>
            <p:cNvPicPr preferRelativeResize="0"/>
            <p:nvPr/>
          </p:nvPicPr>
          <p:blipFill>
            <a:blip r:embed="rId10"/>
            <a:stretch>
              <a:fillRect/>
            </a:stretch>
          </p:blipFill>
          <p:spPr>
            <a:xfrm>
              <a:off x="8341274" y="4935096"/>
              <a:ext cx="1976796" cy="1086842"/>
            </a:xfrm>
            <a:prstGeom prst="round2SameRect">
              <a:avLst>
                <a:gd name="adj1" fmla="val 4212"/>
                <a:gd name="adj2" fmla="val 0"/>
              </a:avLst>
            </a:prstGeom>
            <a:ln w="38100"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165241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10EF9DC-5D83-4704-BDC0-9EE4254B0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926" y="692150"/>
            <a:ext cx="7316474" cy="555811"/>
          </a:xfrm>
        </p:spPr>
        <p:txBody>
          <a:bodyPr>
            <a:normAutofit/>
          </a:bodyPr>
          <a:lstStyle/>
          <a:p>
            <a:r>
              <a:rPr lang="ru-RU" dirty="0"/>
              <a:t>Конструктор викторин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057E241-9188-48AD-9D1A-ABA80511B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6" y="1229047"/>
            <a:ext cx="11024182" cy="8150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Сервис для педагогов, которые хотят создавать интерактивные </a:t>
            </a:r>
            <a:br>
              <a:rPr lang="ru-RU" sz="1600" dirty="0"/>
            </a:br>
            <a:r>
              <a:rPr lang="ru-RU" sz="1600" dirty="0"/>
              <a:t>образовательные материалы и не тратить на это много времени</a:t>
            </a:r>
          </a:p>
        </p:txBody>
      </p:sp>
      <p:sp>
        <p:nvSpPr>
          <p:cNvPr id="33" name="Скругленный прямоугольник 3">
            <a:extLst>
              <a:ext uri="{FF2B5EF4-FFF2-40B4-BE49-F238E27FC236}">
                <a16:creationId xmlns:a16="http://schemas.microsoft.com/office/drawing/2014/main" id="{89A23BE3-3C35-4B0D-A62D-351752A15B14}"/>
              </a:ext>
            </a:extLst>
          </p:cNvPr>
          <p:cNvSpPr/>
          <p:nvPr/>
        </p:nvSpPr>
        <p:spPr>
          <a:xfrm>
            <a:off x="695326" y="2001524"/>
            <a:ext cx="2073068" cy="3214709"/>
          </a:xfrm>
          <a:prstGeom prst="roundRect">
            <a:avLst>
              <a:gd name="adj" fmla="val 758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900"/>
              </a:spcBef>
            </a:pPr>
            <a:r>
              <a:rPr lang="ru-RU" sz="1400">
                <a:solidFill>
                  <a:schemeClr val="tx1"/>
                </a:solidFill>
                <a:cs typeface="SB Sans Text Semibold" panose="020B0703040504020204" pitchFamily="34" charset="-52"/>
              </a:rPr>
              <a:t>Повысьте вовлечённость</a:t>
            </a:r>
            <a:endParaRPr lang="ru-RU" sz="1400" dirty="0">
              <a:solidFill>
                <a:schemeClr val="tx1"/>
              </a:solidFill>
              <a:cs typeface="SB Sans Text Semibold" panose="020B0703040504020204" pitchFamily="34" charset="-52"/>
            </a:endParaRPr>
          </a:p>
        </p:txBody>
      </p:sp>
      <p:sp>
        <p:nvSpPr>
          <p:cNvPr id="34" name="Скругленный прямоугольник 3">
            <a:extLst>
              <a:ext uri="{FF2B5EF4-FFF2-40B4-BE49-F238E27FC236}">
                <a16:creationId xmlns:a16="http://schemas.microsoft.com/office/drawing/2014/main" id="{618E8429-0F70-428A-B5C0-8C9424CE5A75}"/>
              </a:ext>
            </a:extLst>
          </p:cNvPr>
          <p:cNvSpPr/>
          <p:nvPr/>
        </p:nvSpPr>
        <p:spPr>
          <a:xfrm>
            <a:off x="2883917" y="2001524"/>
            <a:ext cx="2073068" cy="3214709"/>
          </a:xfrm>
          <a:prstGeom prst="roundRect">
            <a:avLst>
              <a:gd name="adj" fmla="val 758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900"/>
              </a:spcBef>
            </a:pPr>
            <a:r>
              <a:rPr lang="ru-RU" sz="1400">
                <a:solidFill>
                  <a:schemeClr val="tx1"/>
                </a:solidFill>
                <a:cs typeface="SB Sans Text Semibold" panose="020B0703040504020204" pitchFamily="34" charset="-52"/>
              </a:rPr>
              <a:t>Актуализируйте знания в начале занятия</a:t>
            </a:r>
            <a:endParaRPr lang="ru-RU" sz="1400" dirty="0">
              <a:solidFill>
                <a:schemeClr val="tx1"/>
              </a:solidFill>
              <a:cs typeface="SB Sans Text Semibold" panose="020B0703040504020204" pitchFamily="34" charset="-52"/>
            </a:endParaRPr>
          </a:p>
        </p:txBody>
      </p:sp>
      <p:sp>
        <p:nvSpPr>
          <p:cNvPr id="35" name="Скругленный прямоугольник 3">
            <a:extLst>
              <a:ext uri="{FF2B5EF4-FFF2-40B4-BE49-F238E27FC236}">
                <a16:creationId xmlns:a16="http://schemas.microsoft.com/office/drawing/2014/main" id="{9F1BF54E-E3AB-4770-A999-013CBC2F91F4}"/>
              </a:ext>
            </a:extLst>
          </p:cNvPr>
          <p:cNvSpPr/>
          <p:nvPr/>
        </p:nvSpPr>
        <p:spPr>
          <a:xfrm>
            <a:off x="5059467" y="2001524"/>
            <a:ext cx="2073068" cy="3214709"/>
          </a:xfrm>
          <a:prstGeom prst="roundRect">
            <a:avLst>
              <a:gd name="adj" fmla="val 7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Организуйте командную работу</a:t>
            </a:r>
          </a:p>
        </p:txBody>
      </p:sp>
      <p:sp>
        <p:nvSpPr>
          <p:cNvPr id="36" name="Скругленный прямоугольник 3">
            <a:extLst>
              <a:ext uri="{FF2B5EF4-FFF2-40B4-BE49-F238E27FC236}">
                <a16:creationId xmlns:a16="http://schemas.microsoft.com/office/drawing/2014/main" id="{F683A543-45C2-4E66-A033-21AF30B1A810}"/>
              </a:ext>
            </a:extLst>
          </p:cNvPr>
          <p:cNvSpPr/>
          <p:nvPr/>
        </p:nvSpPr>
        <p:spPr>
          <a:xfrm>
            <a:off x="7259830" y="2001524"/>
            <a:ext cx="2073068" cy="3214709"/>
          </a:xfrm>
          <a:prstGeom prst="roundRect">
            <a:avLst>
              <a:gd name="adj" fmla="val 7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Проводите</a:t>
            </a:r>
            <a:b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</a:b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контрольные срезы или формирующее оценивание</a:t>
            </a:r>
          </a:p>
        </p:txBody>
      </p:sp>
      <p:sp>
        <p:nvSpPr>
          <p:cNvPr id="37" name="Скругленный прямоугольник 3">
            <a:extLst>
              <a:ext uri="{FF2B5EF4-FFF2-40B4-BE49-F238E27FC236}">
                <a16:creationId xmlns:a16="http://schemas.microsoft.com/office/drawing/2014/main" id="{963D5A81-62A9-4832-88DE-005837E6D392}"/>
              </a:ext>
            </a:extLst>
          </p:cNvPr>
          <p:cNvSpPr/>
          <p:nvPr/>
        </p:nvSpPr>
        <p:spPr>
          <a:xfrm>
            <a:off x="9423608" y="2001524"/>
            <a:ext cx="2073068" cy="3214709"/>
          </a:xfrm>
          <a:prstGeom prst="roundRect">
            <a:avLst>
              <a:gd name="adj" fmla="val 7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Подводите итоги</a:t>
            </a:r>
            <a:b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</a:b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по разобранной </a:t>
            </a:r>
            <a:b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</a:b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теме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E9AC61A8-D680-48BC-904E-9CF0DCF03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21" y="3358030"/>
            <a:ext cx="1797139" cy="177994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943AC3B1-10EA-4F49-8DC6-1718B3A6E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92" y="3450569"/>
            <a:ext cx="1782918" cy="1687404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07F97CA-488E-4045-BBF6-540636876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425" y="3506252"/>
            <a:ext cx="1436245" cy="1582173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279199E5-3637-4ED8-80FB-DF2D8152A1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1622" y="3665810"/>
            <a:ext cx="1469483" cy="127455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EF7C116B-6E41-4B7F-8837-2A8EB0F584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7234" y="3558000"/>
            <a:ext cx="1845816" cy="16582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8D93E23-B571-4D1E-98CB-BE306D673E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427" y="758238"/>
            <a:ext cx="3624248" cy="439281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066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CC437-39A8-4EE2-904F-D0D150095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68" y="692150"/>
            <a:ext cx="11011041" cy="1554093"/>
          </a:xfrm>
        </p:spPr>
        <p:txBody>
          <a:bodyPr>
            <a:normAutofit/>
          </a:bodyPr>
          <a:lstStyle/>
          <a:p>
            <a:r>
              <a:rPr lang="ru-RU" dirty="0"/>
              <a:t>Преподавателям — легко, </a:t>
            </a:r>
            <a:br>
              <a:rPr lang="ru-RU" dirty="0"/>
            </a:br>
            <a:r>
              <a:rPr lang="ru-RU" dirty="0"/>
              <a:t>детям — интересно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68DDD3-A6F2-411D-A0C3-C9A29484C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1" name="Скругленный прямоугольник 3">
            <a:extLst>
              <a:ext uri="{FF2B5EF4-FFF2-40B4-BE49-F238E27FC236}">
                <a16:creationId xmlns:a16="http://schemas.microsoft.com/office/drawing/2014/main" id="{1808E509-12DB-42D5-802B-712784BC7113}"/>
              </a:ext>
            </a:extLst>
          </p:cNvPr>
          <p:cNvSpPr/>
          <p:nvPr/>
        </p:nvSpPr>
        <p:spPr>
          <a:xfrm>
            <a:off x="695325" y="3218386"/>
            <a:ext cx="10801350" cy="2786743"/>
          </a:xfrm>
          <a:prstGeom prst="roundRect">
            <a:avLst>
              <a:gd name="adj" fmla="val 5067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12043B-AD02-4D69-A9D3-A804DE85F3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" t="10335" r="1348"/>
          <a:stretch/>
        </p:blipFill>
        <p:spPr>
          <a:xfrm>
            <a:off x="6819055" y="3374927"/>
            <a:ext cx="4564885" cy="2470161"/>
          </a:xfrm>
          <a:prstGeom prst="roundRect">
            <a:avLst>
              <a:gd name="adj" fmla="val 7350"/>
            </a:avLst>
          </a:prstGeom>
          <a:solidFill>
            <a:schemeClr val="bg1"/>
          </a:solidFill>
          <a:ln w="12700">
            <a:noFill/>
          </a:ln>
          <a:effectLst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F9FE82-BB24-49FA-99D9-E0B4D7795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380" y="3374927"/>
            <a:ext cx="2896176" cy="2470163"/>
          </a:xfrm>
          <a:prstGeom prst="roundRect">
            <a:avLst>
              <a:gd name="adj" fmla="val 7350"/>
            </a:avLst>
          </a:prstGeom>
          <a:solidFill>
            <a:schemeClr val="bg1"/>
          </a:solidFill>
          <a:ln w="12700">
            <a:noFill/>
          </a:ln>
          <a:effectLst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E8551C-0F90-46C5-A8C7-E65ADD148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56" y="3374927"/>
            <a:ext cx="2929952" cy="2497816"/>
          </a:xfrm>
          <a:prstGeom prst="roundRect">
            <a:avLst>
              <a:gd name="adj" fmla="val 7350"/>
            </a:avLst>
          </a:prstGeom>
          <a:solidFill>
            <a:schemeClr val="bg1"/>
          </a:solidFill>
          <a:ln w="12700">
            <a:noFill/>
          </a:ln>
          <a:effectLst/>
        </p:spPr>
      </p:pic>
      <p:sp>
        <p:nvSpPr>
          <p:cNvPr id="13" name="Скругленный прямоугольник 3">
            <a:extLst>
              <a:ext uri="{FF2B5EF4-FFF2-40B4-BE49-F238E27FC236}">
                <a16:creationId xmlns:a16="http://schemas.microsoft.com/office/drawing/2014/main" id="{C34441B6-76AC-401A-A37F-0CD969E30221}"/>
              </a:ext>
            </a:extLst>
          </p:cNvPr>
          <p:cNvSpPr/>
          <p:nvPr/>
        </p:nvSpPr>
        <p:spPr>
          <a:xfrm>
            <a:off x="695325" y="1900555"/>
            <a:ext cx="2592388" cy="1157791"/>
          </a:xfrm>
          <a:prstGeom prst="roundRect">
            <a:avLst>
              <a:gd name="adj" fmla="val 106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612000" rIns="144000" bIns="144000" rtlCol="0" anchor="t"/>
          <a:lstStyle/>
          <a:p>
            <a:pPr>
              <a:spcBef>
                <a:spcPts val="900"/>
              </a:spcBef>
            </a:pPr>
            <a:r>
              <a:rPr lang="ru-RU" sz="12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Простой и интуитивно понятный интерфейс </a:t>
            </a:r>
          </a:p>
        </p:txBody>
      </p:sp>
      <p:sp>
        <p:nvSpPr>
          <p:cNvPr id="14" name="Скругленный прямоугольник 3">
            <a:extLst>
              <a:ext uri="{FF2B5EF4-FFF2-40B4-BE49-F238E27FC236}">
                <a16:creationId xmlns:a16="http://schemas.microsoft.com/office/drawing/2014/main" id="{E7206D2F-58E5-40AB-B512-D7F337C3825E}"/>
              </a:ext>
            </a:extLst>
          </p:cNvPr>
          <p:cNvSpPr/>
          <p:nvPr/>
        </p:nvSpPr>
        <p:spPr>
          <a:xfrm>
            <a:off x="3432175" y="1900555"/>
            <a:ext cx="2592388" cy="1157791"/>
          </a:xfrm>
          <a:prstGeom prst="roundRect">
            <a:avLst>
              <a:gd name="adj" fmla="val 106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612000" rIns="144000" bIns="144000" rtlCol="0" anchor="t"/>
          <a:lstStyle/>
          <a:p>
            <a:pPr>
              <a:spcBef>
                <a:spcPts val="900"/>
              </a:spcBef>
            </a:pPr>
            <a:r>
              <a:rPr lang="ru-RU" sz="12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Автоматическая проверка ответов и подсчёт баллов</a:t>
            </a:r>
          </a:p>
        </p:txBody>
      </p:sp>
      <p:sp>
        <p:nvSpPr>
          <p:cNvPr id="15" name="Скругленный прямоугольник 3">
            <a:extLst>
              <a:ext uri="{FF2B5EF4-FFF2-40B4-BE49-F238E27FC236}">
                <a16:creationId xmlns:a16="http://schemas.microsoft.com/office/drawing/2014/main" id="{26D6E5D0-37A5-4FF7-B323-4C64526BC526}"/>
              </a:ext>
            </a:extLst>
          </p:cNvPr>
          <p:cNvSpPr/>
          <p:nvPr/>
        </p:nvSpPr>
        <p:spPr>
          <a:xfrm>
            <a:off x="6167437" y="1900555"/>
            <a:ext cx="2592388" cy="1157791"/>
          </a:xfrm>
          <a:prstGeom prst="roundRect">
            <a:avLst>
              <a:gd name="adj" fmla="val 106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612000" rIns="144000" bIns="144000" rtlCol="0" anchor="t"/>
          <a:lstStyle/>
          <a:p>
            <a:pPr>
              <a:spcBef>
                <a:spcPts val="900"/>
              </a:spcBef>
            </a:pPr>
            <a:r>
              <a:rPr lang="ru-RU" sz="1200" spc="-30" dirty="0">
                <a:solidFill>
                  <a:schemeClr val="tx1"/>
                </a:solidFill>
                <a:cs typeface="SB Sans Text Semibold" panose="020B0703040504020204" pitchFamily="34" charset="-52"/>
              </a:rPr>
              <a:t>Игровые элементы — бонусы и рейтинговая система</a:t>
            </a:r>
          </a:p>
        </p:txBody>
      </p:sp>
      <p:sp>
        <p:nvSpPr>
          <p:cNvPr id="16" name="Скругленный прямоугольник 3">
            <a:extLst>
              <a:ext uri="{FF2B5EF4-FFF2-40B4-BE49-F238E27FC236}">
                <a16:creationId xmlns:a16="http://schemas.microsoft.com/office/drawing/2014/main" id="{7FCF2822-F797-440E-8863-EF5390B82FE1}"/>
              </a:ext>
            </a:extLst>
          </p:cNvPr>
          <p:cNvSpPr/>
          <p:nvPr/>
        </p:nvSpPr>
        <p:spPr>
          <a:xfrm>
            <a:off x="8904288" y="1900555"/>
            <a:ext cx="2592388" cy="1157791"/>
          </a:xfrm>
          <a:prstGeom prst="roundRect">
            <a:avLst>
              <a:gd name="adj" fmla="val 106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612000" rIns="144000" bIns="144000" rtlCol="0" anchor="t"/>
          <a:lstStyle/>
          <a:p>
            <a:pPr>
              <a:spcBef>
                <a:spcPts val="900"/>
              </a:spcBef>
            </a:pPr>
            <a:r>
              <a:rPr lang="ru-RU" sz="12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Библиотека готовых </a:t>
            </a:r>
            <a:br>
              <a:rPr lang="en-US" sz="1200" dirty="0">
                <a:solidFill>
                  <a:schemeClr val="tx1"/>
                </a:solidFill>
                <a:cs typeface="SB Sans Text Semibold" panose="020B0703040504020204" pitchFamily="34" charset="-52"/>
              </a:rPr>
            </a:br>
            <a:r>
              <a:rPr lang="ru-RU" sz="12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материалов</a:t>
            </a:r>
          </a:p>
        </p:txBody>
      </p:sp>
      <p:sp>
        <p:nvSpPr>
          <p:cNvPr id="47" name="Овал 46">
            <a:extLst>
              <a:ext uri="{FF2B5EF4-FFF2-40B4-BE49-F238E27FC236}">
                <a16:creationId xmlns:a16="http://schemas.microsoft.com/office/drawing/2014/main" id="{D7BF2BF2-0891-41B7-A490-315852ABCF71}"/>
              </a:ext>
            </a:extLst>
          </p:cNvPr>
          <p:cNvSpPr/>
          <p:nvPr/>
        </p:nvSpPr>
        <p:spPr>
          <a:xfrm>
            <a:off x="874820" y="2046221"/>
            <a:ext cx="400044" cy="400044"/>
          </a:xfrm>
          <a:prstGeom prst="ellipse">
            <a:avLst/>
          </a:prstGeom>
          <a:gradFill flip="none" rotWithShape="1">
            <a:gsLst>
              <a:gs pos="36000">
                <a:srgbClr val="0DD49D"/>
              </a:gs>
              <a:gs pos="0">
                <a:srgbClr val="0DD49D"/>
              </a:gs>
              <a:gs pos="100000">
                <a:srgbClr val="84F98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2F12B4E6-D45C-4CE7-9DD9-5D5910556751}"/>
              </a:ext>
            </a:extLst>
          </p:cNvPr>
          <p:cNvSpPr/>
          <p:nvPr/>
        </p:nvSpPr>
        <p:spPr>
          <a:xfrm>
            <a:off x="3606349" y="2046221"/>
            <a:ext cx="400044" cy="400044"/>
          </a:xfrm>
          <a:prstGeom prst="ellipse">
            <a:avLst/>
          </a:prstGeom>
          <a:gradFill flip="none" rotWithShape="1">
            <a:gsLst>
              <a:gs pos="36000">
                <a:srgbClr val="0DD49D"/>
              </a:gs>
              <a:gs pos="0">
                <a:srgbClr val="0DD49D"/>
              </a:gs>
              <a:gs pos="100000">
                <a:srgbClr val="84F98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extLst>
              <a:ext uri="{FF2B5EF4-FFF2-40B4-BE49-F238E27FC236}">
                <a16:creationId xmlns:a16="http://schemas.microsoft.com/office/drawing/2014/main" id="{883E4E9F-D606-4BE8-8048-DE68FC4E79D6}"/>
              </a:ext>
            </a:extLst>
          </p:cNvPr>
          <p:cNvSpPr/>
          <p:nvPr/>
        </p:nvSpPr>
        <p:spPr>
          <a:xfrm>
            <a:off x="6338512" y="2046221"/>
            <a:ext cx="400044" cy="400044"/>
          </a:xfrm>
          <a:prstGeom prst="ellipse">
            <a:avLst/>
          </a:prstGeom>
          <a:gradFill flip="none" rotWithShape="1">
            <a:gsLst>
              <a:gs pos="36000">
                <a:srgbClr val="0DD49D"/>
              </a:gs>
              <a:gs pos="0">
                <a:srgbClr val="0DD49D"/>
              </a:gs>
              <a:gs pos="100000">
                <a:srgbClr val="84F98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0644DDA1-3C57-4439-AFD1-D6CE25017348}"/>
              </a:ext>
            </a:extLst>
          </p:cNvPr>
          <p:cNvSpPr/>
          <p:nvPr/>
        </p:nvSpPr>
        <p:spPr>
          <a:xfrm>
            <a:off x="9083717" y="2046221"/>
            <a:ext cx="400044" cy="400044"/>
          </a:xfrm>
          <a:prstGeom prst="ellipse">
            <a:avLst/>
          </a:prstGeom>
          <a:gradFill flip="none" rotWithShape="1">
            <a:gsLst>
              <a:gs pos="36000">
                <a:srgbClr val="0DD49D"/>
              </a:gs>
              <a:gs pos="0">
                <a:srgbClr val="0DD49D"/>
              </a:gs>
              <a:gs pos="100000">
                <a:srgbClr val="84F98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3816624A-DDBA-4E2D-98E8-4F68E05F7282}"/>
              </a:ext>
            </a:extLst>
          </p:cNvPr>
          <p:cNvGrpSpPr/>
          <p:nvPr/>
        </p:nvGrpSpPr>
        <p:grpSpPr>
          <a:xfrm>
            <a:off x="968186" y="2143396"/>
            <a:ext cx="205947" cy="205693"/>
            <a:chOff x="-5246689" y="933451"/>
            <a:chExt cx="3868739" cy="3863975"/>
          </a:xfrm>
          <a:effectLst>
            <a:outerShdw blurRad="50800" dist="12700" dir="5400000" algn="t" rotWithShape="0">
              <a:srgbClr val="17633F">
                <a:alpha val="30000"/>
              </a:srgbClr>
            </a:outerShdw>
          </a:effectLst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A39A77EC-E7D9-4070-B7E5-E1F37A274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52768" y="933451"/>
              <a:ext cx="1774818" cy="2252678"/>
            </a:xfrm>
            <a:custGeom>
              <a:avLst/>
              <a:gdLst>
                <a:gd name="T0" fmla="*/ 1 w 470"/>
                <a:gd name="T1" fmla="*/ 299 h 597"/>
                <a:gd name="T2" fmla="*/ 1 w 470"/>
                <a:gd name="T3" fmla="*/ 83 h 597"/>
                <a:gd name="T4" fmla="*/ 84 w 470"/>
                <a:gd name="T5" fmla="*/ 0 h 597"/>
                <a:gd name="T6" fmla="*/ 388 w 470"/>
                <a:gd name="T7" fmla="*/ 0 h 597"/>
                <a:gd name="T8" fmla="*/ 470 w 470"/>
                <a:gd name="T9" fmla="*/ 81 h 597"/>
                <a:gd name="T10" fmla="*/ 470 w 470"/>
                <a:gd name="T11" fmla="*/ 515 h 597"/>
                <a:gd name="T12" fmla="*/ 390 w 470"/>
                <a:gd name="T13" fmla="*/ 597 h 597"/>
                <a:gd name="T14" fmla="*/ 82 w 470"/>
                <a:gd name="T15" fmla="*/ 597 h 597"/>
                <a:gd name="T16" fmla="*/ 1 w 470"/>
                <a:gd name="T17" fmla="*/ 515 h 597"/>
                <a:gd name="T18" fmla="*/ 1 w 470"/>
                <a:gd name="T19" fmla="*/ 299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597">
                  <a:moveTo>
                    <a:pt x="1" y="299"/>
                  </a:moveTo>
                  <a:cubicBezTo>
                    <a:pt x="1" y="227"/>
                    <a:pt x="0" y="155"/>
                    <a:pt x="1" y="83"/>
                  </a:cubicBezTo>
                  <a:cubicBezTo>
                    <a:pt x="1" y="29"/>
                    <a:pt x="30" y="0"/>
                    <a:pt x="84" y="0"/>
                  </a:cubicBezTo>
                  <a:cubicBezTo>
                    <a:pt x="185" y="0"/>
                    <a:pt x="286" y="0"/>
                    <a:pt x="388" y="0"/>
                  </a:cubicBezTo>
                  <a:cubicBezTo>
                    <a:pt x="439" y="0"/>
                    <a:pt x="470" y="30"/>
                    <a:pt x="470" y="81"/>
                  </a:cubicBezTo>
                  <a:cubicBezTo>
                    <a:pt x="470" y="226"/>
                    <a:pt x="470" y="371"/>
                    <a:pt x="470" y="515"/>
                  </a:cubicBezTo>
                  <a:cubicBezTo>
                    <a:pt x="470" y="566"/>
                    <a:pt x="440" y="597"/>
                    <a:pt x="390" y="597"/>
                  </a:cubicBezTo>
                  <a:cubicBezTo>
                    <a:pt x="287" y="597"/>
                    <a:pt x="184" y="597"/>
                    <a:pt x="82" y="597"/>
                  </a:cubicBezTo>
                  <a:cubicBezTo>
                    <a:pt x="29" y="597"/>
                    <a:pt x="1" y="568"/>
                    <a:pt x="1" y="515"/>
                  </a:cubicBezTo>
                  <a:cubicBezTo>
                    <a:pt x="0" y="443"/>
                    <a:pt x="1" y="371"/>
                    <a:pt x="1" y="2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D089B5FF-D14F-4955-9572-45E39DE71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43514" y="2539995"/>
              <a:ext cx="1770065" cy="2257431"/>
            </a:xfrm>
            <a:custGeom>
              <a:avLst/>
              <a:gdLst>
                <a:gd name="T0" fmla="*/ 469 w 469"/>
                <a:gd name="T1" fmla="*/ 300 h 598"/>
                <a:gd name="T2" fmla="*/ 469 w 469"/>
                <a:gd name="T3" fmla="*/ 514 h 598"/>
                <a:gd name="T4" fmla="*/ 385 w 469"/>
                <a:gd name="T5" fmla="*/ 598 h 598"/>
                <a:gd name="T6" fmla="*/ 83 w 469"/>
                <a:gd name="T7" fmla="*/ 598 h 598"/>
                <a:gd name="T8" fmla="*/ 0 w 469"/>
                <a:gd name="T9" fmla="*/ 515 h 598"/>
                <a:gd name="T10" fmla="*/ 0 w 469"/>
                <a:gd name="T11" fmla="*/ 81 h 598"/>
                <a:gd name="T12" fmla="*/ 79 w 469"/>
                <a:gd name="T13" fmla="*/ 1 h 598"/>
                <a:gd name="T14" fmla="*/ 391 w 469"/>
                <a:gd name="T15" fmla="*/ 1 h 598"/>
                <a:gd name="T16" fmla="*/ 469 w 469"/>
                <a:gd name="T17" fmla="*/ 80 h 598"/>
                <a:gd name="T18" fmla="*/ 469 w 469"/>
                <a:gd name="T19" fmla="*/ 30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9" h="598">
                  <a:moveTo>
                    <a:pt x="469" y="300"/>
                  </a:moveTo>
                  <a:cubicBezTo>
                    <a:pt x="469" y="371"/>
                    <a:pt x="469" y="443"/>
                    <a:pt x="469" y="514"/>
                  </a:cubicBezTo>
                  <a:cubicBezTo>
                    <a:pt x="469" y="569"/>
                    <a:pt x="440" y="598"/>
                    <a:pt x="385" y="598"/>
                  </a:cubicBezTo>
                  <a:cubicBezTo>
                    <a:pt x="285" y="598"/>
                    <a:pt x="184" y="598"/>
                    <a:pt x="83" y="598"/>
                  </a:cubicBezTo>
                  <a:cubicBezTo>
                    <a:pt x="30" y="598"/>
                    <a:pt x="0" y="568"/>
                    <a:pt x="0" y="515"/>
                  </a:cubicBezTo>
                  <a:cubicBezTo>
                    <a:pt x="0" y="371"/>
                    <a:pt x="0" y="226"/>
                    <a:pt x="0" y="81"/>
                  </a:cubicBezTo>
                  <a:cubicBezTo>
                    <a:pt x="0" y="32"/>
                    <a:pt x="29" y="1"/>
                    <a:pt x="79" y="1"/>
                  </a:cubicBezTo>
                  <a:cubicBezTo>
                    <a:pt x="183" y="0"/>
                    <a:pt x="287" y="0"/>
                    <a:pt x="391" y="1"/>
                  </a:cubicBezTo>
                  <a:cubicBezTo>
                    <a:pt x="439" y="1"/>
                    <a:pt x="468" y="31"/>
                    <a:pt x="469" y="80"/>
                  </a:cubicBezTo>
                  <a:cubicBezTo>
                    <a:pt x="469" y="153"/>
                    <a:pt x="469" y="227"/>
                    <a:pt x="469" y="3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41B38766-1D30-4075-B20B-015282C25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46689" y="933451"/>
              <a:ext cx="1773240" cy="1285863"/>
            </a:xfrm>
            <a:custGeom>
              <a:avLst/>
              <a:gdLst>
                <a:gd name="T0" fmla="*/ 236 w 470"/>
                <a:gd name="T1" fmla="*/ 0 h 341"/>
                <a:gd name="T2" fmla="*/ 392 w 470"/>
                <a:gd name="T3" fmla="*/ 0 h 341"/>
                <a:gd name="T4" fmla="*/ 470 w 470"/>
                <a:gd name="T5" fmla="*/ 76 h 341"/>
                <a:gd name="T6" fmla="*/ 470 w 470"/>
                <a:gd name="T7" fmla="*/ 266 h 341"/>
                <a:gd name="T8" fmla="*/ 395 w 470"/>
                <a:gd name="T9" fmla="*/ 341 h 341"/>
                <a:gd name="T10" fmla="*/ 75 w 470"/>
                <a:gd name="T11" fmla="*/ 341 h 341"/>
                <a:gd name="T12" fmla="*/ 1 w 470"/>
                <a:gd name="T13" fmla="*/ 264 h 341"/>
                <a:gd name="T14" fmla="*/ 1 w 470"/>
                <a:gd name="T15" fmla="*/ 76 h 341"/>
                <a:gd name="T16" fmla="*/ 76 w 470"/>
                <a:gd name="T17" fmla="*/ 0 h 341"/>
                <a:gd name="T18" fmla="*/ 236 w 470"/>
                <a:gd name="T1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341">
                  <a:moveTo>
                    <a:pt x="236" y="0"/>
                  </a:moveTo>
                  <a:cubicBezTo>
                    <a:pt x="288" y="0"/>
                    <a:pt x="340" y="0"/>
                    <a:pt x="392" y="0"/>
                  </a:cubicBezTo>
                  <a:cubicBezTo>
                    <a:pt x="438" y="0"/>
                    <a:pt x="469" y="30"/>
                    <a:pt x="470" y="76"/>
                  </a:cubicBezTo>
                  <a:cubicBezTo>
                    <a:pt x="470" y="139"/>
                    <a:pt x="470" y="203"/>
                    <a:pt x="470" y="266"/>
                  </a:cubicBezTo>
                  <a:cubicBezTo>
                    <a:pt x="469" y="310"/>
                    <a:pt x="439" y="340"/>
                    <a:pt x="395" y="341"/>
                  </a:cubicBezTo>
                  <a:cubicBezTo>
                    <a:pt x="289" y="341"/>
                    <a:pt x="182" y="341"/>
                    <a:pt x="75" y="341"/>
                  </a:cubicBezTo>
                  <a:cubicBezTo>
                    <a:pt x="31" y="340"/>
                    <a:pt x="1" y="308"/>
                    <a:pt x="1" y="264"/>
                  </a:cubicBezTo>
                  <a:cubicBezTo>
                    <a:pt x="1" y="201"/>
                    <a:pt x="0" y="139"/>
                    <a:pt x="1" y="76"/>
                  </a:cubicBezTo>
                  <a:cubicBezTo>
                    <a:pt x="1" y="32"/>
                    <a:pt x="33" y="0"/>
                    <a:pt x="76" y="0"/>
                  </a:cubicBezTo>
                  <a:cubicBezTo>
                    <a:pt x="130" y="0"/>
                    <a:pt x="183" y="0"/>
                    <a:pt x="2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7EFA9292-2DAC-459E-8314-FFE7675D8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52768" y="3506792"/>
              <a:ext cx="1774818" cy="1290634"/>
            </a:xfrm>
            <a:custGeom>
              <a:avLst/>
              <a:gdLst>
                <a:gd name="T0" fmla="*/ 236 w 470"/>
                <a:gd name="T1" fmla="*/ 342 h 342"/>
                <a:gd name="T2" fmla="*/ 80 w 470"/>
                <a:gd name="T3" fmla="*/ 342 h 342"/>
                <a:gd name="T4" fmla="*/ 1 w 470"/>
                <a:gd name="T5" fmla="*/ 265 h 342"/>
                <a:gd name="T6" fmla="*/ 1 w 470"/>
                <a:gd name="T7" fmla="*/ 77 h 342"/>
                <a:gd name="T8" fmla="*/ 78 w 470"/>
                <a:gd name="T9" fmla="*/ 1 h 342"/>
                <a:gd name="T10" fmla="*/ 394 w 470"/>
                <a:gd name="T11" fmla="*/ 1 h 342"/>
                <a:gd name="T12" fmla="*/ 470 w 470"/>
                <a:gd name="T13" fmla="*/ 78 h 342"/>
                <a:gd name="T14" fmla="*/ 470 w 470"/>
                <a:gd name="T15" fmla="*/ 264 h 342"/>
                <a:gd name="T16" fmla="*/ 392 w 470"/>
                <a:gd name="T17" fmla="*/ 342 h 342"/>
                <a:gd name="T18" fmla="*/ 236 w 470"/>
                <a:gd name="T1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0" h="342">
                  <a:moveTo>
                    <a:pt x="236" y="342"/>
                  </a:moveTo>
                  <a:cubicBezTo>
                    <a:pt x="184" y="342"/>
                    <a:pt x="132" y="342"/>
                    <a:pt x="80" y="342"/>
                  </a:cubicBezTo>
                  <a:cubicBezTo>
                    <a:pt x="33" y="342"/>
                    <a:pt x="1" y="312"/>
                    <a:pt x="1" y="265"/>
                  </a:cubicBezTo>
                  <a:cubicBezTo>
                    <a:pt x="0" y="203"/>
                    <a:pt x="0" y="140"/>
                    <a:pt x="1" y="77"/>
                  </a:cubicBezTo>
                  <a:cubicBezTo>
                    <a:pt x="1" y="31"/>
                    <a:pt x="31" y="1"/>
                    <a:pt x="78" y="1"/>
                  </a:cubicBezTo>
                  <a:cubicBezTo>
                    <a:pt x="183" y="0"/>
                    <a:pt x="288" y="0"/>
                    <a:pt x="394" y="1"/>
                  </a:cubicBezTo>
                  <a:cubicBezTo>
                    <a:pt x="439" y="1"/>
                    <a:pt x="470" y="33"/>
                    <a:pt x="470" y="78"/>
                  </a:cubicBezTo>
                  <a:cubicBezTo>
                    <a:pt x="470" y="140"/>
                    <a:pt x="470" y="202"/>
                    <a:pt x="470" y="264"/>
                  </a:cubicBezTo>
                  <a:cubicBezTo>
                    <a:pt x="470" y="310"/>
                    <a:pt x="438" y="342"/>
                    <a:pt x="392" y="342"/>
                  </a:cubicBezTo>
                  <a:cubicBezTo>
                    <a:pt x="340" y="342"/>
                    <a:pt x="288" y="342"/>
                    <a:pt x="236" y="3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7C61CB63-F0F8-40E5-89AB-58860C49CC69}"/>
              </a:ext>
            </a:extLst>
          </p:cNvPr>
          <p:cNvGrpSpPr/>
          <p:nvPr/>
        </p:nvGrpSpPr>
        <p:grpSpPr>
          <a:xfrm>
            <a:off x="3694488" y="2143431"/>
            <a:ext cx="217259" cy="217168"/>
            <a:chOff x="3835365" y="7254043"/>
            <a:chExt cx="171028" cy="17095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B8FD04B-2237-4E8E-BE15-31E1BB77CD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5365" y="7292216"/>
              <a:ext cx="133070" cy="132783"/>
            </a:xfrm>
            <a:custGeom>
              <a:avLst/>
              <a:gdLst>
                <a:gd name="T0" fmla="*/ 391 w 780"/>
                <a:gd name="T1" fmla="*/ 0 h 779"/>
                <a:gd name="T2" fmla="*/ 629 w 780"/>
                <a:gd name="T3" fmla="*/ 0 h 779"/>
                <a:gd name="T4" fmla="*/ 780 w 780"/>
                <a:gd name="T5" fmla="*/ 151 h 779"/>
                <a:gd name="T6" fmla="*/ 780 w 780"/>
                <a:gd name="T7" fmla="*/ 627 h 779"/>
                <a:gd name="T8" fmla="*/ 631 w 780"/>
                <a:gd name="T9" fmla="*/ 778 h 779"/>
                <a:gd name="T10" fmla="*/ 149 w 780"/>
                <a:gd name="T11" fmla="*/ 778 h 779"/>
                <a:gd name="T12" fmla="*/ 1 w 780"/>
                <a:gd name="T13" fmla="*/ 630 h 779"/>
                <a:gd name="T14" fmla="*/ 1 w 780"/>
                <a:gd name="T15" fmla="*/ 148 h 779"/>
                <a:gd name="T16" fmla="*/ 153 w 780"/>
                <a:gd name="T17" fmla="*/ 0 h 779"/>
                <a:gd name="T18" fmla="*/ 391 w 780"/>
                <a:gd name="T19" fmla="*/ 0 h 779"/>
                <a:gd name="T20" fmla="*/ 608 w 780"/>
                <a:gd name="T21" fmla="*/ 245 h 779"/>
                <a:gd name="T22" fmla="*/ 561 w 780"/>
                <a:gd name="T23" fmla="*/ 195 h 779"/>
                <a:gd name="T24" fmla="*/ 518 w 780"/>
                <a:gd name="T25" fmla="*/ 220 h 779"/>
                <a:gd name="T26" fmla="*/ 353 w 780"/>
                <a:gd name="T27" fmla="*/ 440 h 779"/>
                <a:gd name="T28" fmla="*/ 328 w 780"/>
                <a:gd name="T29" fmla="*/ 440 h 779"/>
                <a:gd name="T30" fmla="*/ 283 w 780"/>
                <a:gd name="T31" fmla="*/ 384 h 779"/>
                <a:gd name="T32" fmla="*/ 214 w 780"/>
                <a:gd name="T33" fmla="*/ 376 h 779"/>
                <a:gd name="T34" fmla="*/ 208 w 780"/>
                <a:gd name="T35" fmla="*/ 445 h 779"/>
                <a:gd name="T36" fmla="*/ 302 w 780"/>
                <a:gd name="T37" fmla="*/ 563 h 779"/>
                <a:gd name="T38" fmla="*/ 383 w 780"/>
                <a:gd name="T39" fmla="*/ 561 h 779"/>
                <a:gd name="T40" fmla="*/ 596 w 780"/>
                <a:gd name="T41" fmla="*/ 276 h 779"/>
                <a:gd name="T42" fmla="*/ 608 w 780"/>
                <a:gd name="T43" fmla="*/ 245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0" h="779">
                  <a:moveTo>
                    <a:pt x="391" y="0"/>
                  </a:moveTo>
                  <a:cubicBezTo>
                    <a:pt x="470" y="0"/>
                    <a:pt x="549" y="0"/>
                    <a:pt x="629" y="0"/>
                  </a:cubicBezTo>
                  <a:cubicBezTo>
                    <a:pt x="716" y="0"/>
                    <a:pt x="780" y="63"/>
                    <a:pt x="780" y="151"/>
                  </a:cubicBezTo>
                  <a:cubicBezTo>
                    <a:pt x="780" y="309"/>
                    <a:pt x="780" y="468"/>
                    <a:pt x="780" y="627"/>
                  </a:cubicBezTo>
                  <a:cubicBezTo>
                    <a:pt x="780" y="714"/>
                    <a:pt x="718" y="778"/>
                    <a:pt x="631" y="778"/>
                  </a:cubicBezTo>
                  <a:cubicBezTo>
                    <a:pt x="470" y="779"/>
                    <a:pt x="310" y="779"/>
                    <a:pt x="149" y="778"/>
                  </a:cubicBezTo>
                  <a:cubicBezTo>
                    <a:pt x="64" y="778"/>
                    <a:pt x="1" y="715"/>
                    <a:pt x="1" y="630"/>
                  </a:cubicBezTo>
                  <a:cubicBezTo>
                    <a:pt x="0" y="469"/>
                    <a:pt x="0" y="309"/>
                    <a:pt x="1" y="148"/>
                  </a:cubicBezTo>
                  <a:cubicBezTo>
                    <a:pt x="1" y="61"/>
                    <a:pt x="65" y="0"/>
                    <a:pt x="153" y="0"/>
                  </a:cubicBezTo>
                  <a:cubicBezTo>
                    <a:pt x="232" y="0"/>
                    <a:pt x="311" y="0"/>
                    <a:pt x="391" y="0"/>
                  </a:cubicBezTo>
                  <a:close/>
                  <a:moveTo>
                    <a:pt x="608" y="245"/>
                  </a:moveTo>
                  <a:cubicBezTo>
                    <a:pt x="609" y="216"/>
                    <a:pt x="588" y="196"/>
                    <a:pt x="561" y="195"/>
                  </a:cubicBezTo>
                  <a:cubicBezTo>
                    <a:pt x="541" y="195"/>
                    <a:pt x="529" y="205"/>
                    <a:pt x="518" y="220"/>
                  </a:cubicBezTo>
                  <a:cubicBezTo>
                    <a:pt x="463" y="293"/>
                    <a:pt x="407" y="366"/>
                    <a:pt x="353" y="440"/>
                  </a:cubicBezTo>
                  <a:cubicBezTo>
                    <a:pt x="343" y="454"/>
                    <a:pt x="337" y="454"/>
                    <a:pt x="328" y="440"/>
                  </a:cubicBezTo>
                  <a:cubicBezTo>
                    <a:pt x="314" y="421"/>
                    <a:pt x="298" y="402"/>
                    <a:pt x="283" y="384"/>
                  </a:cubicBezTo>
                  <a:cubicBezTo>
                    <a:pt x="263" y="361"/>
                    <a:pt x="235" y="358"/>
                    <a:pt x="214" y="376"/>
                  </a:cubicBezTo>
                  <a:cubicBezTo>
                    <a:pt x="192" y="394"/>
                    <a:pt x="190" y="422"/>
                    <a:pt x="208" y="445"/>
                  </a:cubicBezTo>
                  <a:cubicBezTo>
                    <a:pt x="239" y="485"/>
                    <a:pt x="270" y="524"/>
                    <a:pt x="302" y="563"/>
                  </a:cubicBezTo>
                  <a:cubicBezTo>
                    <a:pt x="326" y="592"/>
                    <a:pt x="360" y="591"/>
                    <a:pt x="383" y="561"/>
                  </a:cubicBezTo>
                  <a:cubicBezTo>
                    <a:pt x="454" y="466"/>
                    <a:pt x="525" y="371"/>
                    <a:pt x="596" y="276"/>
                  </a:cubicBezTo>
                  <a:cubicBezTo>
                    <a:pt x="604" y="266"/>
                    <a:pt x="609" y="256"/>
                    <a:pt x="608" y="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1E05E45-FC7D-4524-B404-654046874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3251" y="7254043"/>
              <a:ext cx="133142" cy="133070"/>
            </a:xfrm>
            <a:custGeom>
              <a:avLst/>
              <a:gdLst>
                <a:gd name="T0" fmla="*/ 392 w 781"/>
                <a:gd name="T1" fmla="*/ 1 h 781"/>
                <a:gd name="T2" fmla="*/ 624 w 781"/>
                <a:gd name="T3" fmla="*/ 1 h 781"/>
                <a:gd name="T4" fmla="*/ 781 w 781"/>
                <a:gd name="T5" fmla="*/ 157 h 781"/>
                <a:gd name="T6" fmla="*/ 781 w 781"/>
                <a:gd name="T7" fmla="*/ 627 h 781"/>
                <a:gd name="T8" fmla="*/ 656 w 781"/>
                <a:gd name="T9" fmla="*/ 778 h 781"/>
                <a:gd name="T10" fmla="*/ 633 w 781"/>
                <a:gd name="T11" fmla="*/ 760 h 781"/>
                <a:gd name="T12" fmla="*/ 634 w 781"/>
                <a:gd name="T13" fmla="*/ 348 h 781"/>
                <a:gd name="T14" fmla="*/ 434 w 781"/>
                <a:gd name="T15" fmla="*/ 148 h 781"/>
                <a:gd name="T16" fmla="*/ 22 w 781"/>
                <a:gd name="T17" fmla="*/ 148 h 781"/>
                <a:gd name="T18" fmla="*/ 3 w 781"/>
                <a:gd name="T19" fmla="*/ 125 h 781"/>
                <a:gd name="T20" fmla="*/ 152 w 781"/>
                <a:gd name="T21" fmla="*/ 1 h 781"/>
                <a:gd name="T22" fmla="*/ 392 w 781"/>
                <a:gd name="T23" fmla="*/ 1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1" h="781">
                  <a:moveTo>
                    <a:pt x="392" y="1"/>
                  </a:moveTo>
                  <a:cubicBezTo>
                    <a:pt x="469" y="1"/>
                    <a:pt x="547" y="1"/>
                    <a:pt x="624" y="1"/>
                  </a:cubicBezTo>
                  <a:cubicBezTo>
                    <a:pt x="719" y="1"/>
                    <a:pt x="780" y="63"/>
                    <a:pt x="781" y="157"/>
                  </a:cubicBezTo>
                  <a:cubicBezTo>
                    <a:pt x="781" y="314"/>
                    <a:pt x="781" y="470"/>
                    <a:pt x="781" y="627"/>
                  </a:cubicBezTo>
                  <a:cubicBezTo>
                    <a:pt x="780" y="706"/>
                    <a:pt x="732" y="764"/>
                    <a:pt x="656" y="778"/>
                  </a:cubicBezTo>
                  <a:cubicBezTo>
                    <a:pt x="641" y="781"/>
                    <a:pt x="633" y="780"/>
                    <a:pt x="633" y="760"/>
                  </a:cubicBezTo>
                  <a:cubicBezTo>
                    <a:pt x="634" y="622"/>
                    <a:pt x="634" y="485"/>
                    <a:pt x="634" y="348"/>
                  </a:cubicBezTo>
                  <a:cubicBezTo>
                    <a:pt x="634" y="231"/>
                    <a:pt x="550" y="148"/>
                    <a:pt x="434" y="148"/>
                  </a:cubicBezTo>
                  <a:cubicBezTo>
                    <a:pt x="296" y="148"/>
                    <a:pt x="159" y="147"/>
                    <a:pt x="22" y="148"/>
                  </a:cubicBezTo>
                  <a:cubicBezTo>
                    <a:pt x="2" y="148"/>
                    <a:pt x="0" y="141"/>
                    <a:pt x="3" y="125"/>
                  </a:cubicBezTo>
                  <a:cubicBezTo>
                    <a:pt x="17" y="50"/>
                    <a:pt x="75" y="1"/>
                    <a:pt x="152" y="1"/>
                  </a:cubicBezTo>
                  <a:cubicBezTo>
                    <a:pt x="232" y="0"/>
                    <a:pt x="312" y="1"/>
                    <a:pt x="39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0" name="Freeform 17">
            <a:extLst>
              <a:ext uri="{FF2B5EF4-FFF2-40B4-BE49-F238E27FC236}">
                <a16:creationId xmlns:a16="http://schemas.microsoft.com/office/drawing/2014/main" id="{6E962257-38A9-45D1-9BDD-FB8D8E1B9A29}"/>
              </a:ext>
            </a:extLst>
          </p:cNvPr>
          <p:cNvSpPr>
            <a:spLocks/>
          </p:cNvSpPr>
          <p:nvPr/>
        </p:nvSpPr>
        <p:spPr bwMode="auto">
          <a:xfrm>
            <a:off x="6409474" y="2112809"/>
            <a:ext cx="258119" cy="248181"/>
          </a:xfrm>
          <a:custGeom>
            <a:avLst/>
            <a:gdLst>
              <a:gd name="T0" fmla="*/ 175 w 1038"/>
              <a:gd name="T1" fmla="*/ 900 h 998"/>
              <a:gd name="T2" fmla="*/ 197 w 1038"/>
              <a:gd name="T3" fmla="*/ 773 h 998"/>
              <a:gd name="T4" fmla="*/ 218 w 1038"/>
              <a:gd name="T5" fmla="*/ 651 h 998"/>
              <a:gd name="T6" fmla="*/ 202 w 1038"/>
              <a:gd name="T7" fmla="*/ 612 h 998"/>
              <a:gd name="T8" fmla="*/ 38 w 1038"/>
              <a:gd name="T9" fmla="*/ 454 h 998"/>
              <a:gd name="T10" fmla="*/ 11 w 1038"/>
              <a:gd name="T11" fmla="*/ 370 h 998"/>
              <a:gd name="T12" fmla="*/ 82 w 1038"/>
              <a:gd name="T13" fmla="*/ 318 h 998"/>
              <a:gd name="T14" fmla="*/ 311 w 1038"/>
              <a:gd name="T15" fmla="*/ 285 h 998"/>
              <a:gd name="T16" fmla="*/ 347 w 1038"/>
              <a:gd name="T17" fmla="*/ 257 h 998"/>
              <a:gd name="T18" fmla="*/ 450 w 1038"/>
              <a:gd name="T19" fmla="*/ 48 h 998"/>
              <a:gd name="T20" fmla="*/ 520 w 1038"/>
              <a:gd name="T21" fmla="*/ 0 h 998"/>
              <a:gd name="T22" fmla="*/ 589 w 1038"/>
              <a:gd name="T23" fmla="*/ 48 h 998"/>
              <a:gd name="T24" fmla="*/ 688 w 1038"/>
              <a:gd name="T25" fmla="*/ 251 h 998"/>
              <a:gd name="T26" fmla="*/ 736 w 1038"/>
              <a:gd name="T27" fmla="*/ 286 h 998"/>
              <a:gd name="T28" fmla="*/ 963 w 1038"/>
              <a:gd name="T29" fmla="*/ 319 h 998"/>
              <a:gd name="T30" fmla="*/ 1027 w 1038"/>
              <a:gd name="T31" fmla="*/ 368 h 998"/>
              <a:gd name="T32" fmla="*/ 1007 w 1038"/>
              <a:gd name="T33" fmla="*/ 447 h 998"/>
              <a:gd name="T34" fmla="*/ 840 w 1038"/>
              <a:gd name="T35" fmla="*/ 610 h 998"/>
              <a:gd name="T36" fmla="*/ 822 w 1038"/>
              <a:gd name="T37" fmla="*/ 661 h 998"/>
              <a:gd name="T38" fmla="*/ 862 w 1038"/>
              <a:gd name="T39" fmla="*/ 889 h 998"/>
              <a:gd name="T40" fmla="*/ 834 w 1038"/>
              <a:gd name="T41" fmla="*/ 967 h 998"/>
              <a:gd name="T42" fmla="*/ 753 w 1038"/>
              <a:gd name="T43" fmla="*/ 971 h 998"/>
              <a:gd name="T44" fmla="*/ 545 w 1038"/>
              <a:gd name="T45" fmla="*/ 861 h 998"/>
              <a:gd name="T46" fmla="*/ 494 w 1038"/>
              <a:gd name="T47" fmla="*/ 862 h 998"/>
              <a:gd name="T48" fmla="*/ 284 w 1038"/>
              <a:gd name="T49" fmla="*/ 972 h 998"/>
              <a:gd name="T50" fmla="*/ 175 w 1038"/>
              <a:gd name="T51" fmla="*/ 900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8" h="998">
                <a:moveTo>
                  <a:pt x="175" y="900"/>
                </a:moveTo>
                <a:cubicBezTo>
                  <a:pt x="182" y="862"/>
                  <a:pt x="189" y="817"/>
                  <a:pt x="197" y="773"/>
                </a:cubicBezTo>
                <a:cubicBezTo>
                  <a:pt x="204" y="732"/>
                  <a:pt x="211" y="691"/>
                  <a:pt x="218" y="651"/>
                </a:cubicBezTo>
                <a:cubicBezTo>
                  <a:pt x="221" y="634"/>
                  <a:pt x="213" y="623"/>
                  <a:pt x="202" y="612"/>
                </a:cubicBezTo>
                <a:cubicBezTo>
                  <a:pt x="147" y="560"/>
                  <a:pt x="93" y="506"/>
                  <a:pt x="38" y="454"/>
                </a:cubicBezTo>
                <a:cubicBezTo>
                  <a:pt x="14" y="430"/>
                  <a:pt x="0" y="404"/>
                  <a:pt x="11" y="370"/>
                </a:cubicBezTo>
                <a:cubicBezTo>
                  <a:pt x="22" y="336"/>
                  <a:pt x="48" y="322"/>
                  <a:pt x="82" y="318"/>
                </a:cubicBezTo>
                <a:cubicBezTo>
                  <a:pt x="158" y="308"/>
                  <a:pt x="234" y="295"/>
                  <a:pt x="311" y="285"/>
                </a:cubicBezTo>
                <a:cubicBezTo>
                  <a:pt x="329" y="282"/>
                  <a:pt x="339" y="273"/>
                  <a:pt x="347" y="257"/>
                </a:cubicBezTo>
                <a:cubicBezTo>
                  <a:pt x="381" y="187"/>
                  <a:pt x="416" y="118"/>
                  <a:pt x="450" y="48"/>
                </a:cubicBezTo>
                <a:cubicBezTo>
                  <a:pt x="464" y="18"/>
                  <a:pt x="487" y="0"/>
                  <a:pt x="520" y="0"/>
                </a:cubicBezTo>
                <a:cubicBezTo>
                  <a:pt x="553" y="0"/>
                  <a:pt x="575" y="18"/>
                  <a:pt x="589" y="48"/>
                </a:cubicBezTo>
                <a:cubicBezTo>
                  <a:pt x="622" y="116"/>
                  <a:pt x="656" y="183"/>
                  <a:pt x="688" y="251"/>
                </a:cubicBezTo>
                <a:cubicBezTo>
                  <a:pt x="698" y="272"/>
                  <a:pt x="712" y="283"/>
                  <a:pt x="736" y="286"/>
                </a:cubicBezTo>
                <a:cubicBezTo>
                  <a:pt x="812" y="296"/>
                  <a:pt x="888" y="308"/>
                  <a:pt x="963" y="319"/>
                </a:cubicBezTo>
                <a:cubicBezTo>
                  <a:pt x="994" y="323"/>
                  <a:pt x="1017" y="338"/>
                  <a:pt x="1027" y="368"/>
                </a:cubicBezTo>
                <a:cubicBezTo>
                  <a:pt x="1038" y="399"/>
                  <a:pt x="1030" y="425"/>
                  <a:pt x="1007" y="447"/>
                </a:cubicBezTo>
                <a:cubicBezTo>
                  <a:pt x="952" y="501"/>
                  <a:pt x="896" y="556"/>
                  <a:pt x="840" y="610"/>
                </a:cubicBezTo>
                <a:cubicBezTo>
                  <a:pt x="824" y="625"/>
                  <a:pt x="818" y="639"/>
                  <a:pt x="822" y="661"/>
                </a:cubicBezTo>
                <a:cubicBezTo>
                  <a:pt x="837" y="737"/>
                  <a:pt x="849" y="813"/>
                  <a:pt x="862" y="889"/>
                </a:cubicBezTo>
                <a:cubicBezTo>
                  <a:pt x="867" y="920"/>
                  <a:pt x="860" y="947"/>
                  <a:pt x="834" y="967"/>
                </a:cubicBezTo>
                <a:cubicBezTo>
                  <a:pt x="808" y="986"/>
                  <a:pt x="781" y="986"/>
                  <a:pt x="753" y="971"/>
                </a:cubicBezTo>
                <a:cubicBezTo>
                  <a:pt x="683" y="935"/>
                  <a:pt x="614" y="898"/>
                  <a:pt x="545" y="861"/>
                </a:cubicBezTo>
                <a:cubicBezTo>
                  <a:pt x="527" y="852"/>
                  <a:pt x="512" y="852"/>
                  <a:pt x="494" y="862"/>
                </a:cubicBezTo>
                <a:cubicBezTo>
                  <a:pt x="424" y="899"/>
                  <a:pt x="354" y="936"/>
                  <a:pt x="284" y="972"/>
                </a:cubicBezTo>
                <a:cubicBezTo>
                  <a:pt x="232" y="998"/>
                  <a:pt x="175" y="963"/>
                  <a:pt x="175" y="9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srgbClr val="0846A6">
                <a:alpha val="1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429A86FB-D8A9-42F6-9EC9-0D100555006D}"/>
              </a:ext>
            </a:extLst>
          </p:cNvPr>
          <p:cNvGrpSpPr/>
          <p:nvPr/>
        </p:nvGrpSpPr>
        <p:grpSpPr>
          <a:xfrm>
            <a:off x="9163080" y="2137381"/>
            <a:ext cx="241318" cy="199035"/>
            <a:chOff x="-3163888" y="-508000"/>
            <a:chExt cx="3868738" cy="3190875"/>
          </a:xfrm>
        </p:grpSpPr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DF52344-F5E3-4FDA-9496-C1C2E15B0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63888" y="530225"/>
              <a:ext cx="2835275" cy="2152650"/>
            </a:xfrm>
            <a:custGeom>
              <a:avLst/>
              <a:gdLst>
                <a:gd name="T0" fmla="*/ 374 w 751"/>
                <a:gd name="T1" fmla="*/ 570 h 570"/>
                <a:gd name="T2" fmla="*/ 44 w 751"/>
                <a:gd name="T3" fmla="*/ 570 h 570"/>
                <a:gd name="T4" fmla="*/ 0 w 751"/>
                <a:gd name="T5" fmla="*/ 526 h 570"/>
                <a:gd name="T6" fmla="*/ 0 w 751"/>
                <a:gd name="T7" fmla="*/ 42 h 570"/>
                <a:gd name="T8" fmla="*/ 43 w 751"/>
                <a:gd name="T9" fmla="*/ 0 h 570"/>
                <a:gd name="T10" fmla="*/ 233 w 751"/>
                <a:gd name="T11" fmla="*/ 0 h 570"/>
                <a:gd name="T12" fmla="*/ 256 w 751"/>
                <a:gd name="T13" fmla="*/ 14 h 570"/>
                <a:gd name="T14" fmla="*/ 284 w 751"/>
                <a:gd name="T15" fmla="*/ 73 h 570"/>
                <a:gd name="T16" fmla="*/ 363 w 751"/>
                <a:gd name="T17" fmla="*/ 122 h 570"/>
                <a:gd name="T18" fmla="*/ 724 w 751"/>
                <a:gd name="T19" fmla="*/ 122 h 570"/>
                <a:gd name="T20" fmla="*/ 751 w 751"/>
                <a:gd name="T21" fmla="*/ 148 h 570"/>
                <a:gd name="T22" fmla="*/ 751 w 751"/>
                <a:gd name="T23" fmla="*/ 523 h 570"/>
                <a:gd name="T24" fmla="*/ 704 w 751"/>
                <a:gd name="T25" fmla="*/ 570 h 570"/>
                <a:gd name="T26" fmla="*/ 374 w 751"/>
                <a:gd name="T27" fmla="*/ 570 h 570"/>
                <a:gd name="T28" fmla="*/ 608 w 751"/>
                <a:gd name="T29" fmla="*/ 463 h 570"/>
                <a:gd name="T30" fmla="*/ 638 w 751"/>
                <a:gd name="T31" fmla="*/ 502 h 570"/>
                <a:gd name="T32" fmla="*/ 668 w 751"/>
                <a:gd name="T33" fmla="*/ 463 h 570"/>
                <a:gd name="T34" fmla="*/ 636 w 751"/>
                <a:gd name="T35" fmla="*/ 423 h 570"/>
                <a:gd name="T36" fmla="*/ 608 w 751"/>
                <a:gd name="T37" fmla="*/ 463 h 570"/>
                <a:gd name="T38" fmla="*/ 569 w 751"/>
                <a:gd name="T39" fmla="*/ 464 h 570"/>
                <a:gd name="T40" fmla="*/ 537 w 751"/>
                <a:gd name="T41" fmla="*/ 423 h 570"/>
                <a:gd name="T42" fmla="*/ 509 w 751"/>
                <a:gd name="T43" fmla="*/ 464 h 570"/>
                <a:gd name="T44" fmla="*/ 538 w 751"/>
                <a:gd name="T45" fmla="*/ 502 h 570"/>
                <a:gd name="T46" fmla="*/ 569 w 751"/>
                <a:gd name="T47" fmla="*/ 46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1" h="570">
                  <a:moveTo>
                    <a:pt x="374" y="570"/>
                  </a:moveTo>
                  <a:cubicBezTo>
                    <a:pt x="264" y="570"/>
                    <a:pt x="154" y="570"/>
                    <a:pt x="44" y="570"/>
                  </a:cubicBezTo>
                  <a:cubicBezTo>
                    <a:pt x="9" y="570"/>
                    <a:pt x="0" y="561"/>
                    <a:pt x="0" y="526"/>
                  </a:cubicBezTo>
                  <a:cubicBezTo>
                    <a:pt x="0" y="365"/>
                    <a:pt x="0" y="204"/>
                    <a:pt x="0" y="42"/>
                  </a:cubicBezTo>
                  <a:cubicBezTo>
                    <a:pt x="0" y="9"/>
                    <a:pt x="9" y="0"/>
                    <a:pt x="43" y="0"/>
                  </a:cubicBezTo>
                  <a:cubicBezTo>
                    <a:pt x="106" y="0"/>
                    <a:pt x="170" y="0"/>
                    <a:pt x="233" y="0"/>
                  </a:cubicBezTo>
                  <a:cubicBezTo>
                    <a:pt x="244" y="0"/>
                    <a:pt x="251" y="3"/>
                    <a:pt x="256" y="14"/>
                  </a:cubicBezTo>
                  <a:cubicBezTo>
                    <a:pt x="265" y="34"/>
                    <a:pt x="276" y="53"/>
                    <a:pt x="284" y="73"/>
                  </a:cubicBezTo>
                  <a:cubicBezTo>
                    <a:pt x="299" y="108"/>
                    <a:pt x="325" y="123"/>
                    <a:pt x="363" y="122"/>
                  </a:cubicBezTo>
                  <a:cubicBezTo>
                    <a:pt x="483" y="121"/>
                    <a:pt x="604" y="122"/>
                    <a:pt x="724" y="122"/>
                  </a:cubicBezTo>
                  <a:cubicBezTo>
                    <a:pt x="751" y="122"/>
                    <a:pt x="751" y="122"/>
                    <a:pt x="751" y="148"/>
                  </a:cubicBezTo>
                  <a:cubicBezTo>
                    <a:pt x="751" y="273"/>
                    <a:pt x="751" y="398"/>
                    <a:pt x="751" y="523"/>
                  </a:cubicBezTo>
                  <a:cubicBezTo>
                    <a:pt x="751" y="562"/>
                    <a:pt x="743" y="570"/>
                    <a:pt x="704" y="570"/>
                  </a:cubicBezTo>
                  <a:cubicBezTo>
                    <a:pt x="594" y="570"/>
                    <a:pt x="484" y="570"/>
                    <a:pt x="374" y="570"/>
                  </a:cubicBezTo>
                  <a:close/>
                  <a:moveTo>
                    <a:pt x="608" y="463"/>
                  </a:moveTo>
                  <a:cubicBezTo>
                    <a:pt x="608" y="489"/>
                    <a:pt x="618" y="502"/>
                    <a:pt x="638" y="502"/>
                  </a:cubicBezTo>
                  <a:cubicBezTo>
                    <a:pt x="657" y="502"/>
                    <a:pt x="668" y="487"/>
                    <a:pt x="668" y="463"/>
                  </a:cubicBezTo>
                  <a:cubicBezTo>
                    <a:pt x="668" y="437"/>
                    <a:pt x="657" y="423"/>
                    <a:pt x="636" y="423"/>
                  </a:cubicBezTo>
                  <a:cubicBezTo>
                    <a:pt x="617" y="424"/>
                    <a:pt x="608" y="436"/>
                    <a:pt x="608" y="463"/>
                  </a:cubicBezTo>
                  <a:close/>
                  <a:moveTo>
                    <a:pt x="569" y="464"/>
                  </a:moveTo>
                  <a:cubicBezTo>
                    <a:pt x="569" y="436"/>
                    <a:pt x="558" y="422"/>
                    <a:pt x="537" y="423"/>
                  </a:cubicBezTo>
                  <a:cubicBezTo>
                    <a:pt x="518" y="424"/>
                    <a:pt x="508" y="438"/>
                    <a:pt x="509" y="464"/>
                  </a:cubicBezTo>
                  <a:cubicBezTo>
                    <a:pt x="509" y="487"/>
                    <a:pt x="519" y="501"/>
                    <a:pt x="538" y="502"/>
                  </a:cubicBezTo>
                  <a:cubicBezTo>
                    <a:pt x="557" y="502"/>
                    <a:pt x="568" y="488"/>
                    <a:pt x="569" y="4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FB1E5E6C-C684-4E64-A6B1-A9A1E9F39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54300" y="9525"/>
              <a:ext cx="2846388" cy="2155825"/>
            </a:xfrm>
            <a:custGeom>
              <a:avLst/>
              <a:gdLst>
                <a:gd name="T0" fmla="*/ 753 w 754"/>
                <a:gd name="T1" fmla="*/ 339 h 571"/>
                <a:gd name="T2" fmla="*/ 753 w 754"/>
                <a:gd name="T3" fmla="*/ 528 h 571"/>
                <a:gd name="T4" fmla="*/ 712 w 754"/>
                <a:gd name="T5" fmla="*/ 571 h 571"/>
                <a:gd name="T6" fmla="*/ 676 w 754"/>
                <a:gd name="T7" fmla="*/ 535 h 571"/>
                <a:gd name="T8" fmla="*/ 676 w 754"/>
                <a:gd name="T9" fmla="*/ 280 h 571"/>
                <a:gd name="T10" fmla="*/ 597 w 754"/>
                <a:gd name="T11" fmla="*/ 200 h 571"/>
                <a:gd name="T12" fmla="*/ 232 w 754"/>
                <a:gd name="T13" fmla="*/ 200 h 571"/>
                <a:gd name="T14" fmla="*/ 201 w 754"/>
                <a:gd name="T15" fmla="*/ 181 h 571"/>
                <a:gd name="T16" fmla="*/ 172 w 754"/>
                <a:gd name="T17" fmla="*/ 120 h 571"/>
                <a:gd name="T18" fmla="*/ 104 w 754"/>
                <a:gd name="T19" fmla="*/ 78 h 571"/>
                <a:gd name="T20" fmla="*/ 16 w 754"/>
                <a:gd name="T21" fmla="*/ 78 h 571"/>
                <a:gd name="T22" fmla="*/ 2 w 754"/>
                <a:gd name="T23" fmla="*/ 65 h 571"/>
                <a:gd name="T24" fmla="*/ 2 w 754"/>
                <a:gd name="T25" fmla="*/ 61 h 571"/>
                <a:gd name="T26" fmla="*/ 60 w 754"/>
                <a:gd name="T27" fmla="*/ 1 h 571"/>
                <a:gd name="T28" fmla="*/ 227 w 754"/>
                <a:gd name="T29" fmla="*/ 1 h 571"/>
                <a:gd name="T30" fmla="*/ 262 w 754"/>
                <a:gd name="T31" fmla="*/ 23 h 571"/>
                <a:gd name="T32" fmla="*/ 289 w 754"/>
                <a:gd name="T33" fmla="*/ 78 h 571"/>
                <a:gd name="T34" fmla="*/ 359 w 754"/>
                <a:gd name="T35" fmla="*/ 123 h 571"/>
                <a:gd name="T36" fmla="*/ 729 w 754"/>
                <a:gd name="T37" fmla="*/ 122 h 571"/>
                <a:gd name="T38" fmla="*/ 754 w 754"/>
                <a:gd name="T39" fmla="*/ 147 h 571"/>
                <a:gd name="T40" fmla="*/ 753 w 754"/>
                <a:gd name="T41" fmla="*/ 339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4" h="571">
                  <a:moveTo>
                    <a:pt x="753" y="339"/>
                  </a:moveTo>
                  <a:cubicBezTo>
                    <a:pt x="753" y="402"/>
                    <a:pt x="753" y="465"/>
                    <a:pt x="753" y="528"/>
                  </a:cubicBezTo>
                  <a:cubicBezTo>
                    <a:pt x="753" y="561"/>
                    <a:pt x="744" y="570"/>
                    <a:pt x="712" y="571"/>
                  </a:cubicBezTo>
                  <a:cubicBezTo>
                    <a:pt x="676" y="571"/>
                    <a:pt x="676" y="571"/>
                    <a:pt x="676" y="535"/>
                  </a:cubicBezTo>
                  <a:cubicBezTo>
                    <a:pt x="676" y="450"/>
                    <a:pt x="676" y="365"/>
                    <a:pt x="676" y="280"/>
                  </a:cubicBezTo>
                  <a:cubicBezTo>
                    <a:pt x="676" y="224"/>
                    <a:pt x="652" y="200"/>
                    <a:pt x="597" y="200"/>
                  </a:cubicBezTo>
                  <a:cubicBezTo>
                    <a:pt x="475" y="200"/>
                    <a:pt x="353" y="200"/>
                    <a:pt x="232" y="200"/>
                  </a:cubicBezTo>
                  <a:cubicBezTo>
                    <a:pt x="216" y="201"/>
                    <a:pt x="207" y="196"/>
                    <a:pt x="201" y="181"/>
                  </a:cubicBezTo>
                  <a:cubicBezTo>
                    <a:pt x="193" y="161"/>
                    <a:pt x="181" y="141"/>
                    <a:pt x="172" y="120"/>
                  </a:cubicBezTo>
                  <a:cubicBezTo>
                    <a:pt x="158" y="91"/>
                    <a:pt x="136" y="77"/>
                    <a:pt x="104" y="78"/>
                  </a:cubicBezTo>
                  <a:cubicBezTo>
                    <a:pt x="74" y="79"/>
                    <a:pt x="45" y="78"/>
                    <a:pt x="16" y="78"/>
                  </a:cubicBezTo>
                  <a:cubicBezTo>
                    <a:pt x="6" y="78"/>
                    <a:pt x="0" y="76"/>
                    <a:pt x="2" y="65"/>
                  </a:cubicBezTo>
                  <a:cubicBezTo>
                    <a:pt x="2" y="63"/>
                    <a:pt x="2" y="62"/>
                    <a:pt x="2" y="61"/>
                  </a:cubicBezTo>
                  <a:cubicBezTo>
                    <a:pt x="1" y="6"/>
                    <a:pt x="5" y="1"/>
                    <a:pt x="60" y="1"/>
                  </a:cubicBezTo>
                  <a:cubicBezTo>
                    <a:pt x="116" y="1"/>
                    <a:pt x="172" y="2"/>
                    <a:pt x="227" y="1"/>
                  </a:cubicBezTo>
                  <a:cubicBezTo>
                    <a:pt x="246" y="0"/>
                    <a:pt x="255" y="7"/>
                    <a:pt x="262" y="23"/>
                  </a:cubicBezTo>
                  <a:cubicBezTo>
                    <a:pt x="269" y="42"/>
                    <a:pt x="280" y="60"/>
                    <a:pt x="289" y="78"/>
                  </a:cubicBezTo>
                  <a:cubicBezTo>
                    <a:pt x="302" y="109"/>
                    <a:pt x="325" y="123"/>
                    <a:pt x="359" y="123"/>
                  </a:cubicBezTo>
                  <a:cubicBezTo>
                    <a:pt x="483" y="122"/>
                    <a:pt x="606" y="123"/>
                    <a:pt x="729" y="122"/>
                  </a:cubicBezTo>
                  <a:cubicBezTo>
                    <a:pt x="748" y="122"/>
                    <a:pt x="754" y="127"/>
                    <a:pt x="754" y="147"/>
                  </a:cubicBezTo>
                  <a:cubicBezTo>
                    <a:pt x="752" y="211"/>
                    <a:pt x="753" y="275"/>
                    <a:pt x="753" y="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4EAEC075-648B-4538-861E-3F83BD810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9950" y="-508000"/>
              <a:ext cx="2844800" cy="2155825"/>
            </a:xfrm>
            <a:custGeom>
              <a:avLst/>
              <a:gdLst>
                <a:gd name="T0" fmla="*/ 416 w 754"/>
                <a:gd name="T1" fmla="*/ 200 h 571"/>
                <a:gd name="T2" fmla="*/ 232 w 754"/>
                <a:gd name="T3" fmla="*/ 200 h 571"/>
                <a:gd name="T4" fmla="*/ 202 w 754"/>
                <a:gd name="T5" fmla="*/ 181 h 571"/>
                <a:gd name="T6" fmla="*/ 173 w 754"/>
                <a:gd name="T7" fmla="*/ 120 h 571"/>
                <a:gd name="T8" fmla="*/ 106 w 754"/>
                <a:gd name="T9" fmla="*/ 78 h 571"/>
                <a:gd name="T10" fmla="*/ 18 w 754"/>
                <a:gd name="T11" fmla="*/ 79 h 571"/>
                <a:gd name="T12" fmla="*/ 3 w 754"/>
                <a:gd name="T13" fmla="*/ 64 h 571"/>
                <a:gd name="T14" fmla="*/ 62 w 754"/>
                <a:gd name="T15" fmla="*/ 1 h 571"/>
                <a:gd name="T16" fmla="*/ 233 w 754"/>
                <a:gd name="T17" fmla="*/ 0 h 571"/>
                <a:gd name="T18" fmla="*/ 259 w 754"/>
                <a:gd name="T19" fmla="*/ 17 h 571"/>
                <a:gd name="T20" fmla="*/ 292 w 754"/>
                <a:gd name="T21" fmla="*/ 83 h 571"/>
                <a:gd name="T22" fmla="*/ 357 w 754"/>
                <a:gd name="T23" fmla="*/ 123 h 571"/>
                <a:gd name="T24" fmla="*/ 711 w 754"/>
                <a:gd name="T25" fmla="*/ 123 h 571"/>
                <a:gd name="T26" fmla="*/ 754 w 754"/>
                <a:gd name="T27" fmla="*/ 166 h 571"/>
                <a:gd name="T28" fmla="*/ 754 w 754"/>
                <a:gd name="T29" fmla="*/ 530 h 571"/>
                <a:gd name="T30" fmla="*/ 712 w 754"/>
                <a:gd name="T31" fmla="*/ 571 h 571"/>
                <a:gd name="T32" fmla="*/ 677 w 754"/>
                <a:gd name="T33" fmla="*/ 537 h 571"/>
                <a:gd name="T34" fmla="*/ 677 w 754"/>
                <a:gd name="T35" fmla="*/ 277 h 571"/>
                <a:gd name="T36" fmla="*/ 600 w 754"/>
                <a:gd name="T37" fmla="*/ 200 h 571"/>
                <a:gd name="T38" fmla="*/ 416 w 754"/>
                <a:gd name="T39" fmla="*/ 20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4" h="571">
                  <a:moveTo>
                    <a:pt x="416" y="200"/>
                  </a:moveTo>
                  <a:cubicBezTo>
                    <a:pt x="355" y="200"/>
                    <a:pt x="293" y="199"/>
                    <a:pt x="232" y="200"/>
                  </a:cubicBezTo>
                  <a:cubicBezTo>
                    <a:pt x="216" y="200"/>
                    <a:pt x="208" y="195"/>
                    <a:pt x="202" y="181"/>
                  </a:cubicBezTo>
                  <a:cubicBezTo>
                    <a:pt x="193" y="160"/>
                    <a:pt x="182" y="140"/>
                    <a:pt x="173" y="120"/>
                  </a:cubicBezTo>
                  <a:cubicBezTo>
                    <a:pt x="159" y="92"/>
                    <a:pt x="138" y="77"/>
                    <a:pt x="106" y="78"/>
                  </a:cubicBezTo>
                  <a:cubicBezTo>
                    <a:pt x="77" y="79"/>
                    <a:pt x="47" y="78"/>
                    <a:pt x="18" y="79"/>
                  </a:cubicBezTo>
                  <a:cubicBezTo>
                    <a:pt x="7" y="79"/>
                    <a:pt x="3" y="75"/>
                    <a:pt x="3" y="64"/>
                  </a:cubicBezTo>
                  <a:cubicBezTo>
                    <a:pt x="0" y="9"/>
                    <a:pt x="7" y="1"/>
                    <a:pt x="62" y="1"/>
                  </a:cubicBezTo>
                  <a:cubicBezTo>
                    <a:pt x="119" y="1"/>
                    <a:pt x="176" y="1"/>
                    <a:pt x="233" y="0"/>
                  </a:cubicBezTo>
                  <a:cubicBezTo>
                    <a:pt x="247" y="0"/>
                    <a:pt x="254" y="4"/>
                    <a:pt x="259" y="17"/>
                  </a:cubicBezTo>
                  <a:cubicBezTo>
                    <a:pt x="269" y="39"/>
                    <a:pt x="281" y="61"/>
                    <a:pt x="292" y="83"/>
                  </a:cubicBezTo>
                  <a:cubicBezTo>
                    <a:pt x="305" y="110"/>
                    <a:pt x="327" y="123"/>
                    <a:pt x="357" y="123"/>
                  </a:cubicBezTo>
                  <a:cubicBezTo>
                    <a:pt x="475" y="123"/>
                    <a:pt x="593" y="123"/>
                    <a:pt x="711" y="123"/>
                  </a:cubicBezTo>
                  <a:cubicBezTo>
                    <a:pt x="745" y="123"/>
                    <a:pt x="754" y="132"/>
                    <a:pt x="754" y="166"/>
                  </a:cubicBezTo>
                  <a:cubicBezTo>
                    <a:pt x="754" y="287"/>
                    <a:pt x="754" y="408"/>
                    <a:pt x="754" y="530"/>
                  </a:cubicBezTo>
                  <a:cubicBezTo>
                    <a:pt x="754" y="562"/>
                    <a:pt x="744" y="571"/>
                    <a:pt x="712" y="571"/>
                  </a:cubicBezTo>
                  <a:cubicBezTo>
                    <a:pt x="677" y="571"/>
                    <a:pt x="677" y="571"/>
                    <a:pt x="677" y="537"/>
                  </a:cubicBezTo>
                  <a:cubicBezTo>
                    <a:pt x="677" y="451"/>
                    <a:pt x="677" y="364"/>
                    <a:pt x="677" y="277"/>
                  </a:cubicBezTo>
                  <a:cubicBezTo>
                    <a:pt x="677" y="225"/>
                    <a:pt x="652" y="200"/>
                    <a:pt x="600" y="200"/>
                  </a:cubicBezTo>
                  <a:cubicBezTo>
                    <a:pt x="539" y="200"/>
                    <a:pt x="477" y="200"/>
                    <a:pt x="416" y="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8D93E23-B571-4D1E-98CB-BE306D673E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427" y="758238"/>
            <a:ext cx="3624248" cy="43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5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7A3016-CB4D-41AC-8A11-899626890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68" y="692151"/>
            <a:ext cx="11011041" cy="577850"/>
          </a:xfrm>
        </p:spPr>
        <p:txBody>
          <a:bodyPr>
            <a:normAutofit/>
          </a:bodyPr>
          <a:lstStyle/>
          <a:p>
            <a:r>
              <a:rPr lang="ru-RU" dirty="0"/>
              <a:t>ИИ-помощник (чат-бот)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F01ADC-DA76-441D-961F-2030AEF78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5" y="1226956"/>
            <a:ext cx="11009744" cy="461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Принцип работы простой: вводите запрос — получаете ответ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9869B5-E870-4CBD-8D4F-2E9EA3ACD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Скругленный прямоугольник 3">
            <a:extLst>
              <a:ext uri="{FF2B5EF4-FFF2-40B4-BE49-F238E27FC236}">
                <a16:creationId xmlns:a16="http://schemas.microsoft.com/office/drawing/2014/main" id="{50D1A013-6C69-472F-8077-F12E0574FB5C}"/>
              </a:ext>
            </a:extLst>
          </p:cNvPr>
          <p:cNvSpPr/>
          <p:nvPr/>
        </p:nvSpPr>
        <p:spPr>
          <a:xfrm>
            <a:off x="695325" y="1730390"/>
            <a:ext cx="5323914" cy="4129011"/>
          </a:xfrm>
          <a:prstGeom prst="roundRect">
            <a:avLst>
              <a:gd name="adj" fmla="val 4707"/>
            </a:avLst>
          </a:prstGeom>
          <a:solidFill>
            <a:srgbClr val="0846A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accent1"/>
              </a:buClr>
              <a:buSzPct val="120000"/>
            </a:pPr>
            <a:endParaRPr lang="ru-RU" sz="28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7EDC08BF-40B4-4A6F-9AE8-0E833BE3A056}"/>
              </a:ext>
            </a:extLst>
          </p:cNvPr>
          <p:cNvSpPr/>
          <p:nvPr/>
        </p:nvSpPr>
        <p:spPr>
          <a:xfrm>
            <a:off x="6172762" y="1735706"/>
            <a:ext cx="5329238" cy="4123696"/>
          </a:xfrm>
          <a:prstGeom prst="roundRect">
            <a:avLst>
              <a:gd name="adj" fmla="val 3678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057FE3-3202-44A2-8627-BAD57D4AC9BF}"/>
              </a:ext>
            </a:extLst>
          </p:cNvPr>
          <p:cNvSpPr txBox="1"/>
          <p:nvPr/>
        </p:nvSpPr>
        <p:spPr>
          <a:xfrm>
            <a:off x="889097" y="1919180"/>
            <a:ext cx="3860703" cy="664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Генерация заданий</a:t>
            </a:r>
          </a:p>
          <a:p>
            <a:r>
              <a:rPr lang="ru-RU" sz="1200" dirty="0">
                <a:solidFill>
                  <a:schemeClr val="bg1"/>
                </a:solidFill>
              </a:rPr>
              <a:t>за считаные секунды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54D949-AD2F-4E5F-B391-32AD9DA4B9B2}"/>
              </a:ext>
            </a:extLst>
          </p:cNvPr>
          <p:cNvSpPr txBox="1"/>
          <p:nvPr/>
        </p:nvSpPr>
        <p:spPr>
          <a:xfrm>
            <a:off x="889097" y="2677150"/>
            <a:ext cx="4743873" cy="664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Библиотека промптов</a:t>
            </a:r>
          </a:p>
          <a:p>
            <a:r>
              <a:rPr lang="ru-RU" sz="1200" dirty="0">
                <a:solidFill>
                  <a:schemeClr val="bg1"/>
                </a:solidFill>
              </a:rPr>
              <a:t>для быстрых запросов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414050-F7AB-4522-AC47-7A202BF42317}"/>
              </a:ext>
            </a:extLst>
          </p:cNvPr>
          <p:cNvSpPr txBox="1"/>
          <p:nvPr/>
        </p:nvSpPr>
        <p:spPr>
          <a:xfrm>
            <a:off x="889097" y="3614495"/>
            <a:ext cx="480897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6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atin typeface="+mj-lt"/>
              </a:rPr>
              <a:t>ЧТО УМЕЕТ ПОМОЩНИК</a:t>
            </a:r>
          </a:p>
          <a:p>
            <a:pPr marL="612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solidFill>
                  <a:schemeClr val="bg1"/>
                </a:solidFill>
              </a:rPr>
              <a:t>Придумывать идеи и сценарии 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для уроков, мастер-классов</a:t>
            </a:r>
          </a:p>
          <a:p>
            <a:pPr marL="612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solidFill>
                  <a:schemeClr val="bg1"/>
                </a:solidFill>
              </a:rPr>
              <a:t>Создавать вариативные задания </a:t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и тесты для учеников с разной подготовкой</a:t>
            </a:r>
          </a:p>
          <a:p>
            <a:pPr marL="612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solidFill>
                  <a:schemeClr val="bg1"/>
                </a:solidFill>
              </a:rPr>
              <a:t>Помогать в разработке индивидуальных образовательных планов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93353" y="4061610"/>
            <a:ext cx="400044" cy="400044"/>
            <a:chOff x="993353" y="3944639"/>
            <a:chExt cx="400044" cy="400044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145D6B50-04FB-46CF-9AC0-FE91A59703C9}"/>
                </a:ext>
              </a:extLst>
            </p:cNvPr>
            <p:cNvSpPr/>
            <p:nvPr/>
          </p:nvSpPr>
          <p:spPr>
            <a:xfrm>
              <a:off x="993353" y="394463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id="{F8E00A94-B13A-4665-954C-EABAB4F78F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4151" y="4055437"/>
              <a:ext cx="178448" cy="178448"/>
            </a:xfrm>
            <a:custGeom>
              <a:avLst/>
              <a:gdLst>
                <a:gd name="T0" fmla="*/ 88 w 96"/>
                <a:gd name="T1" fmla="*/ 0 h 96"/>
                <a:gd name="T2" fmla="*/ 8 w 96"/>
                <a:gd name="T3" fmla="*/ 0 h 96"/>
                <a:gd name="T4" fmla="*/ 0 w 96"/>
                <a:gd name="T5" fmla="*/ 8 h 96"/>
                <a:gd name="T6" fmla="*/ 0 w 96"/>
                <a:gd name="T7" fmla="*/ 88 h 96"/>
                <a:gd name="T8" fmla="*/ 8 w 96"/>
                <a:gd name="T9" fmla="*/ 96 h 96"/>
                <a:gd name="T10" fmla="*/ 88 w 96"/>
                <a:gd name="T11" fmla="*/ 96 h 96"/>
                <a:gd name="T12" fmla="*/ 96 w 96"/>
                <a:gd name="T13" fmla="*/ 88 h 96"/>
                <a:gd name="T14" fmla="*/ 96 w 96"/>
                <a:gd name="T15" fmla="*/ 8 h 96"/>
                <a:gd name="T16" fmla="*/ 88 w 96"/>
                <a:gd name="T17" fmla="*/ 0 h 96"/>
                <a:gd name="T18" fmla="*/ 16 w 96"/>
                <a:gd name="T19" fmla="*/ 20 h 96"/>
                <a:gd name="T20" fmla="*/ 80 w 96"/>
                <a:gd name="T21" fmla="*/ 20 h 96"/>
                <a:gd name="T22" fmla="*/ 84 w 96"/>
                <a:gd name="T23" fmla="*/ 24 h 96"/>
                <a:gd name="T24" fmla="*/ 80 w 96"/>
                <a:gd name="T25" fmla="*/ 28 h 96"/>
                <a:gd name="T26" fmla="*/ 16 w 96"/>
                <a:gd name="T27" fmla="*/ 28 h 96"/>
                <a:gd name="T28" fmla="*/ 12 w 96"/>
                <a:gd name="T29" fmla="*/ 24 h 96"/>
                <a:gd name="T30" fmla="*/ 16 w 96"/>
                <a:gd name="T31" fmla="*/ 20 h 96"/>
                <a:gd name="T32" fmla="*/ 16 w 96"/>
                <a:gd name="T33" fmla="*/ 44 h 96"/>
                <a:gd name="T34" fmla="*/ 32 w 96"/>
                <a:gd name="T35" fmla="*/ 44 h 96"/>
                <a:gd name="T36" fmla="*/ 36 w 96"/>
                <a:gd name="T37" fmla="*/ 48 h 96"/>
                <a:gd name="T38" fmla="*/ 32 w 96"/>
                <a:gd name="T39" fmla="*/ 52 h 96"/>
                <a:gd name="T40" fmla="*/ 16 w 96"/>
                <a:gd name="T41" fmla="*/ 52 h 96"/>
                <a:gd name="T42" fmla="*/ 12 w 96"/>
                <a:gd name="T43" fmla="*/ 48 h 96"/>
                <a:gd name="T44" fmla="*/ 16 w 96"/>
                <a:gd name="T45" fmla="*/ 44 h 96"/>
                <a:gd name="T46" fmla="*/ 36 w 96"/>
                <a:gd name="T47" fmla="*/ 76 h 96"/>
                <a:gd name="T48" fmla="*/ 16 w 96"/>
                <a:gd name="T49" fmla="*/ 76 h 96"/>
                <a:gd name="T50" fmla="*/ 12 w 96"/>
                <a:gd name="T51" fmla="*/ 72 h 96"/>
                <a:gd name="T52" fmla="*/ 16 w 96"/>
                <a:gd name="T53" fmla="*/ 68 h 96"/>
                <a:gd name="T54" fmla="*/ 36 w 96"/>
                <a:gd name="T55" fmla="*/ 68 h 96"/>
                <a:gd name="T56" fmla="*/ 40 w 96"/>
                <a:gd name="T57" fmla="*/ 72 h 96"/>
                <a:gd name="T58" fmla="*/ 36 w 96"/>
                <a:gd name="T59" fmla="*/ 76 h 96"/>
                <a:gd name="T60" fmla="*/ 83 w 96"/>
                <a:gd name="T61" fmla="*/ 56 h 96"/>
                <a:gd name="T62" fmla="*/ 74 w 96"/>
                <a:gd name="T63" fmla="*/ 63 h 96"/>
                <a:gd name="T64" fmla="*/ 77 w 96"/>
                <a:gd name="T65" fmla="*/ 74 h 96"/>
                <a:gd name="T66" fmla="*/ 76 w 96"/>
                <a:gd name="T67" fmla="*/ 76 h 96"/>
                <a:gd name="T68" fmla="*/ 75 w 96"/>
                <a:gd name="T69" fmla="*/ 76 h 96"/>
                <a:gd name="T70" fmla="*/ 74 w 96"/>
                <a:gd name="T71" fmla="*/ 76 h 96"/>
                <a:gd name="T72" fmla="*/ 64 w 96"/>
                <a:gd name="T73" fmla="*/ 70 h 96"/>
                <a:gd name="T74" fmla="*/ 54 w 96"/>
                <a:gd name="T75" fmla="*/ 76 h 96"/>
                <a:gd name="T76" fmla="*/ 51 w 96"/>
                <a:gd name="T77" fmla="*/ 76 h 96"/>
                <a:gd name="T78" fmla="*/ 51 w 96"/>
                <a:gd name="T79" fmla="*/ 74 h 96"/>
                <a:gd name="T80" fmla="*/ 54 w 96"/>
                <a:gd name="T81" fmla="*/ 63 h 96"/>
                <a:gd name="T82" fmla="*/ 45 w 96"/>
                <a:gd name="T83" fmla="*/ 56 h 96"/>
                <a:gd name="T84" fmla="*/ 44 w 96"/>
                <a:gd name="T85" fmla="*/ 53 h 96"/>
                <a:gd name="T86" fmla="*/ 46 w 96"/>
                <a:gd name="T87" fmla="*/ 52 h 96"/>
                <a:gd name="T88" fmla="*/ 58 w 96"/>
                <a:gd name="T89" fmla="*/ 51 h 96"/>
                <a:gd name="T90" fmla="*/ 62 w 96"/>
                <a:gd name="T91" fmla="*/ 41 h 96"/>
                <a:gd name="T92" fmla="*/ 65 w 96"/>
                <a:gd name="T93" fmla="*/ 40 h 96"/>
                <a:gd name="T94" fmla="*/ 66 w 96"/>
                <a:gd name="T95" fmla="*/ 41 h 96"/>
                <a:gd name="T96" fmla="*/ 70 w 96"/>
                <a:gd name="T97" fmla="*/ 51 h 96"/>
                <a:gd name="T98" fmla="*/ 82 w 96"/>
                <a:gd name="T99" fmla="*/ 52 h 96"/>
                <a:gd name="T100" fmla="*/ 84 w 96"/>
                <a:gd name="T101" fmla="*/ 54 h 96"/>
                <a:gd name="T102" fmla="*/ 83 w 96"/>
                <a:gd name="T103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96">
                  <a:moveTo>
                    <a:pt x="8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2" y="96"/>
                    <a:pt x="96" y="92"/>
                    <a:pt x="96" y="8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4"/>
                    <a:pt x="92" y="0"/>
                    <a:pt x="88" y="0"/>
                  </a:cubicBezTo>
                  <a:close/>
                  <a:moveTo>
                    <a:pt x="16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2" y="20"/>
                    <a:pt x="84" y="22"/>
                    <a:pt x="84" y="24"/>
                  </a:cubicBezTo>
                  <a:cubicBezTo>
                    <a:pt x="84" y="26"/>
                    <a:pt x="82" y="28"/>
                    <a:pt x="8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4" y="28"/>
                    <a:pt x="12" y="26"/>
                    <a:pt x="12" y="24"/>
                  </a:cubicBezTo>
                  <a:cubicBezTo>
                    <a:pt x="12" y="22"/>
                    <a:pt x="14" y="20"/>
                    <a:pt x="16" y="20"/>
                  </a:cubicBezTo>
                  <a:close/>
                  <a:moveTo>
                    <a:pt x="16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4" y="44"/>
                    <a:pt x="36" y="46"/>
                    <a:pt x="36" y="48"/>
                  </a:cubicBezTo>
                  <a:cubicBezTo>
                    <a:pt x="36" y="50"/>
                    <a:pt x="34" y="52"/>
                    <a:pt x="32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4" y="52"/>
                    <a:pt x="12" y="50"/>
                    <a:pt x="12" y="48"/>
                  </a:cubicBezTo>
                  <a:cubicBezTo>
                    <a:pt x="12" y="46"/>
                    <a:pt x="14" y="44"/>
                    <a:pt x="16" y="44"/>
                  </a:cubicBezTo>
                  <a:close/>
                  <a:moveTo>
                    <a:pt x="36" y="76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4" y="76"/>
                    <a:pt x="12" y="74"/>
                    <a:pt x="12" y="72"/>
                  </a:cubicBezTo>
                  <a:cubicBezTo>
                    <a:pt x="12" y="70"/>
                    <a:pt x="14" y="68"/>
                    <a:pt x="1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8" y="68"/>
                    <a:pt x="40" y="70"/>
                    <a:pt x="40" y="72"/>
                  </a:cubicBezTo>
                  <a:cubicBezTo>
                    <a:pt x="40" y="74"/>
                    <a:pt x="38" y="76"/>
                    <a:pt x="36" y="76"/>
                  </a:cubicBezTo>
                  <a:close/>
                  <a:moveTo>
                    <a:pt x="83" y="56"/>
                  </a:moveTo>
                  <a:cubicBezTo>
                    <a:pt x="74" y="63"/>
                    <a:pt x="74" y="63"/>
                    <a:pt x="74" y="6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5"/>
                    <a:pt x="77" y="76"/>
                    <a:pt x="76" y="76"/>
                  </a:cubicBezTo>
                  <a:cubicBezTo>
                    <a:pt x="76" y="76"/>
                    <a:pt x="76" y="76"/>
                    <a:pt x="75" y="76"/>
                  </a:cubicBezTo>
                  <a:cubicBezTo>
                    <a:pt x="75" y="76"/>
                    <a:pt x="74" y="76"/>
                    <a:pt x="74" y="76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7"/>
                    <a:pt x="52" y="76"/>
                    <a:pt x="51" y="76"/>
                  </a:cubicBezTo>
                  <a:cubicBezTo>
                    <a:pt x="51" y="75"/>
                    <a:pt x="51" y="75"/>
                    <a:pt x="51" y="74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5"/>
                    <a:pt x="44" y="54"/>
                    <a:pt x="44" y="53"/>
                  </a:cubicBezTo>
                  <a:cubicBezTo>
                    <a:pt x="45" y="52"/>
                    <a:pt x="45" y="52"/>
                    <a:pt x="46" y="52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0"/>
                    <a:pt x="64" y="39"/>
                    <a:pt x="65" y="40"/>
                  </a:cubicBezTo>
                  <a:cubicBezTo>
                    <a:pt x="65" y="40"/>
                    <a:pt x="66" y="40"/>
                    <a:pt x="66" y="4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2"/>
                    <a:pt x="84" y="53"/>
                    <a:pt x="84" y="54"/>
                  </a:cubicBezTo>
                  <a:cubicBezTo>
                    <a:pt x="84" y="55"/>
                    <a:pt x="84" y="55"/>
                    <a:pt x="83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93353" y="4633322"/>
            <a:ext cx="400044" cy="400044"/>
            <a:chOff x="1011861" y="4765703"/>
            <a:chExt cx="400044" cy="400044"/>
          </a:xfrm>
        </p:grpSpPr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C77E0694-9B98-4B52-BB1A-A2CA9B1ADA39}"/>
                </a:ext>
              </a:extLst>
            </p:cNvPr>
            <p:cNvSpPr/>
            <p:nvPr/>
          </p:nvSpPr>
          <p:spPr>
            <a:xfrm>
              <a:off x="1011861" y="4765703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96DD0290-D117-4BBF-A74F-E38D3E8890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2659" y="4876120"/>
              <a:ext cx="178448" cy="179211"/>
            </a:xfrm>
            <a:custGeom>
              <a:avLst/>
              <a:gdLst>
                <a:gd name="T0" fmla="*/ 88 w 96"/>
                <a:gd name="T1" fmla="*/ 0 h 96"/>
                <a:gd name="T2" fmla="*/ 8 w 96"/>
                <a:gd name="T3" fmla="*/ 0 h 96"/>
                <a:gd name="T4" fmla="*/ 0 w 96"/>
                <a:gd name="T5" fmla="*/ 8 h 96"/>
                <a:gd name="T6" fmla="*/ 0 w 96"/>
                <a:gd name="T7" fmla="*/ 88 h 96"/>
                <a:gd name="T8" fmla="*/ 8 w 96"/>
                <a:gd name="T9" fmla="*/ 96 h 96"/>
                <a:gd name="T10" fmla="*/ 88 w 96"/>
                <a:gd name="T11" fmla="*/ 96 h 96"/>
                <a:gd name="T12" fmla="*/ 96 w 96"/>
                <a:gd name="T13" fmla="*/ 88 h 96"/>
                <a:gd name="T14" fmla="*/ 96 w 96"/>
                <a:gd name="T15" fmla="*/ 8 h 96"/>
                <a:gd name="T16" fmla="*/ 88 w 96"/>
                <a:gd name="T17" fmla="*/ 0 h 96"/>
                <a:gd name="T18" fmla="*/ 43 w 96"/>
                <a:gd name="T19" fmla="*/ 59 h 96"/>
                <a:gd name="T20" fmla="*/ 27 w 96"/>
                <a:gd name="T21" fmla="*/ 75 h 96"/>
                <a:gd name="T22" fmla="*/ 21 w 96"/>
                <a:gd name="T23" fmla="*/ 75 h 96"/>
                <a:gd name="T24" fmla="*/ 21 w 96"/>
                <a:gd name="T25" fmla="*/ 75 h 96"/>
                <a:gd name="T26" fmla="*/ 13 w 96"/>
                <a:gd name="T27" fmla="*/ 67 h 96"/>
                <a:gd name="T28" fmla="*/ 13 w 96"/>
                <a:gd name="T29" fmla="*/ 61 h 96"/>
                <a:gd name="T30" fmla="*/ 19 w 96"/>
                <a:gd name="T31" fmla="*/ 61 h 96"/>
                <a:gd name="T32" fmla="*/ 24 w 96"/>
                <a:gd name="T33" fmla="*/ 66 h 96"/>
                <a:gd name="T34" fmla="*/ 37 w 96"/>
                <a:gd name="T35" fmla="*/ 53 h 96"/>
                <a:gd name="T36" fmla="*/ 43 w 96"/>
                <a:gd name="T37" fmla="*/ 53 h 96"/>
                <a:gd name="T38" fmla="*/ 43 w 96"/>
                <a:gd name="T39" fmla="*/ 59 h 96"/>
                <a:gd name="T40" fmla="*/ 43 w 96"/>
                <a:gd name="T41" fmla="*/ 27 h 96"/>
                <a:gd name="T42" fmla="*/ 27 w 96"/>
                <a:gd name="T43" fmla="*/ 43 h 96"/>
                <a:gd name="T44" fmla="*/ 21 w 96"/>
                <a:gd name="T45" fmla="*/ 43 h 96"/>
                <a:gd name="T46" fmla="*/ 21 w 96"/>
                <a:gd name="T47" fmla="*/ 43 h 96"/>
                <a:gd name="T48" fmla="*/ 13 w 96"/>
                <a:gd name="T49" fmla="*/ 35 h 96"/>
                <a:gd name="T50" fmla="*/ 13 w 96"/>
                <a:gd name="T51" fmla="*/ 29 h 96"/>
                <a:gd name="T52" fmla="*/ 19 w 96"/>
                <a:gd name="T53" fmla="*/ 29 h 96"/>
                <a:gd name="T54" fmla="*/ 24 w 96"/>
                <a:gd name="T55" fmla="*/ 34 h 96"/>
                <a:gd name="T56" fmla="*/ 37 w 96"/>
                <a:gd name="T57" fmla="*/ 21 h 96"/>
                <a:gd name="T58" fmla="*/ 43 w 96"/>
                <a:gd name="T59" fmla="*/ 21 h 96"/>
                <a:gd name="T60" fmla="*/ 43 w 96"/>
                <a:gd name="T61" fmla="*/ 27 h 96"/>
                <a:gd name="T62" fmla="*/ 80 w 96"/>
                <a:gd name="T63" fmla="*/ 68 h 96"/>
                <a:gd name="T64" fmla="*/ 56 w 96"/>
                <a:gd name="T65" fmla="*/ 68 h 96"/>
                <a:gd name="T66" fmla="*/ 52 w 96"/>
                <a:gd name="T67" fmla="*/ 64 h 96"/>
                <a:gd name="T68" fmla="*/ 56 w 96"/>
                <a:gd name="T69" fmla="*/ 60 h 96"/>
                <a:gd name="T70" fmla="*/ 80 w 96"/>
                <a:gd name="T71" fmla="*/ 60 h 96"/>
                <a:gd name="T72" fmla="*/ 84 w 96"/>
                <a:gd name="T73" fmla="*/ 64 h 96"/>
                <a:gd name="T74" fmla="*/ 80 w 96"/>
                <a:gd name="T75" fmla="*/ 68 h 96"/>
                <a:gd name="T76" fmla="*/ 80 w 96"/>
                <a:gd name="T77" fmla="*/ 36 h 96"/>
                <a:gd name="T78" fmla="*/ 56 w 96"/>
                <a:gd name="T79" fmla="*/ 36 h 96"/>
                <a:gd name="T80" fmla="*/ 52 w 96"/>
                <a:gd name="T81" fmla="*/ 32 h 96"/>
                <a:gd name="T82" fmla="*/ 56 w 96"/>
                <a:gd name="T83" fmla="*/ 28 h 96"/>
                <a:gd name="T84" fmla="*/ 80 w 96"/>
                <a:gd name="T85" fmla="*/ 28 h 96"/>
                <a:gd name="T86" fmla="*/ 84 w 96"/>
                <a:gd name="T87" fmla="*/ 32 h 96"/>
                <a:gd name="T88" fmla="*/ 80 w 96"/>
                <a:gd name="T8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6" h="96">
                  <a:moveTo>
                    <a:pt x="8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2" y="96"/>
                    <a:pt x="96" y="92"/>
                    <a:pt x="96" y="8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4"/>
                    <a:pt x="92" y="0"/>
                    <a:pt x="88" y="0"/>
                  </a:cubicBezTo>
                  <a:close/>
                  <a:moveTo>
                    <a:pt x="43" y="59"/>
                  </a:moveTo>
                  <a:cubicBezTo>
                    <a:pt x="27" y="75"/>
                    <a:pt x="27" y="75"/>
                    <a:pt x="27" y="75"/>
                  </a:cubicBezTo>
                  <a:cubicBezTo>
                    <a:pt x="25" y="76"/>
                    <a:pt x="23" y="76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3"/>
                    <a:pt x="13" y="61"/>
                  </a:cubicBezTo>
                  <a:cubicBezTo>
                    <a:pt x="15" y="60"/>
                    <a:pt x="17" y="60"/>
                    <a:pt x="19" y="61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9" y="52"/>
                    <a:pt x="41" y="52"/>
                    <a:pt x="43" y="53"/>
                  </a:cubicBezTo>
                  <a:cubicBezTo>
                    <a:pt x="44" y="55"/>
                    <a:pt x="44" y="57"/>
                    <a:pt x="43" y="59"/>
                  </a:cubicBezTo>
                  <a:close/>
                  <a:moveTo>
                    <a:pt x="43" y="27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5" y="44"/>
                    <a:pt x="23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3"/>
                    <a:pt x="12" y="31"/>
                    <a:pt x="13" y="29"/>
                  </a:cubicBezTo>
                  <a:cubicBezTo>
                    <a:pt x="15" y="28"/>
                    <a:pt x="17" y="28"/>
                    <a:pt x="19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0"/>
                    <a:pt x="41" y="20"/>
                    <a:pt x="43" y="21"/>
                  </a:cubicBezTo>
                  <a:cubicBezTo>
                    <a:pt x="44" y="23"/>
                    <a:pt x="44" y="25"/>
                    <a:pt x="43" y="27"/>
                  </a:cubicBezTo>
                  <a:close/>
                  <a:moveTo>
                    <a:pt x="80" y="68"/>
                  </a:moveTo>
                  <a:cubicBezTo>
                    <a:pt x="56" y="68"/>
                    <a:pt x="56" y="68"/>
                    <a:pt x="56" y="68"/>
                  </a:cubicBezTo>
                  <a:cubicBezTo>
                    <a:pt x="54" y="68"/>
                    <a:pt x="52" y="66"/>
                    <a:pt x="52" y="64"/>
                  </a:cubicBezTo>
                  <a:cubicBezTo>
                    <a:pt x="52" y="62"/>
                    <a:pt x="54" y="60"/>
                    <a:pt x="56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2" y="60"/>
                    <a:pt x="84" y="62"/>
                    <a:pt x="84" y="64"/>
                  </a:cubicBezTo>
                  <a:cubicBezTo>
                    <a:pt x="84" y="66"/>
                    <a:pt x="82" y="68"/>
                    <a:pt x="80" y="68"/>
                  </a:cubicBezTo>
                  <a:close/>
                  <a:moveTo>
                    <a:pt x="80" y="36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4" y="36"/>
                    <a:pt x="52" y="34"/>
                    <a:pt x="52" y="32"/>
                  </a:cubicBezTo>
                  <a:cubicBezTo>
                    <a:pt x="52" y="30"/>
                    <a:pt x="54" y="28"/>
                    <a:pt x="56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2" y="28"/>
                    <a:pt x="84" y="30"/>
                    <a:pt x="84" y="32"/>
                  </a:cubicBezTo>
                  <a:cubicBezTo>
                    <a:pt x="84" y="34"/>
                    <a:pt x="82" y="36"/>
                    <a:pt x="8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993353" y="5205033"/>
            <a:ext cx="400044" cy="400044"/>
            <a:chOff x="993353" y="5462921"/>
            <a:chExt cx="400044" cy="400044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132FD684-B712-4EDF-8CB0-ADDF712D343D}"/>
                </a:ext>
              </a:extLst>
            </p:cNvPr>
            <p:cNvSpPr/>
            <p:nvPr/>
          </p:nvSpPr>
          <p:spPr>
            <a:xfrm>
              <a:off x="993353" y="5462921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14A0C602-6163-4C61-B9B7-698262EDC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4841" y="5556094"/>
              <a:ext cx="238881" cy="206272"/>
            </a:xfrm>
            <a:custGeom>
              <a:avLst/>
              <a:gdLst>
                <a:gd name="T0" fmla="*/ 89 w 130"/>
                <a:gd name="T1" fmla="*/ 92 h 112"/>
                <a:gd name="T2" fmla="*/ 97 w 130"/>
                <a:gd name="T3" fmla="*/ 88 h 112"/>
                <a:gd name="T4" fmla="*/ 97 w 130"/>
                <a:gd name="T5" fmla="*/ 108 h 112"/>
                <a:gd name="T6" fmla="*/ 93 w 130"/>
                <a:gd name="T7" fmla="*/ 112 h 112"/>
                <a:gd name="T8" fmla="*/ 89 w 130"/>
                <a:gd name="T9" fmla="*/ 108 h 112"/>
                <a:gd name="T10" fmla="*/ 89 w 130"/>
                <a:gd name="T11" fmla="*/ 92 h 112"/>
                <a:gd name="T12" fmla="*/ 95 w 130"/>
                <a:gd name="T13" fmla="*/ 47 h 112"/>
                <a:gd name="T14" fmla="*/ 67 w 130"/>
                <a:gd name="T15" fmla="*/ 32 h 112"/>
                <a:gd name="T16" fmla="*/ 61 w 130"/>
                <a:gd name="T17" fmla="*/ 34 h 112"/>
                <a:gd name="T18" fmla="*/ 63 w 130"/>
                <a:gd name="T19" fmla="*/ 40 h 112"/>
                <a:gd name="T20" fmla="*/ 87 w 130"/>
                <a:gd name="T21" fmla="*/ 52 h 112"/>
                <a:gd name="T22" fmla="*/ 95 w 130"/>
                <a:gd name="T23" fmla="*/ 47 h 112"/>
                <a:gd name="T24" fmla="*/ 127 w 130"/>
                <a:gd name="T25" fmla="*/ 32 h 112"/>
                <a:gd name="T26" fmla="*/ 67 w 130"/>
                <a:gd name="T27" fmla="*/ 0 h 112"/>
                <a:gd name="T28" fmla="*/ 63 w 130"/>
                <a:gd name="T29" fmla="*/ 0 h 112"/>
                <a:gd name="T30" fmla="*/ 3 w 130"/>
                <a:gd name="T31" fmla="*/ 32 h 112"/>
                <a:gd name="T32" fmla="*/ 1 w 130"/>
                <a:gd name="T33" fmla="*/ 38 h 112"/>
                <a:gd name="T34" fmla="*/ 3 w 130"/>
                <a:gd name="T35" fmla="*/ 40 h 112"/>
                <a:gd name="T36" fmla="*/ 17 w 130"/>
                <a:gd name="T37" fmla="*/ 47 h 112"/>
                <a:gd name="T38" fmla="*/ 17 w 130"/>
                <a:gd name="T39" fmla="*/ 71 h 112"/>
                <a:gd name="T40" fmla="*/ 19 w 130"/>
                <a:gd name="T41" fmla="*/ 76 h 112"/>
                <a:gd name="T42" fmla="*/ 65 w 130"/>
                <a:gd name="T43" fmla="*/ 96 h 112"/>
                <a:gd name="T44" fmla="*/ 89 w 130"/>
                <a:gd name="T45" fmla="*/ 92 h 112"/>
                <a:gd name="T46" fmla="*/ 89 w 130"/>
                <a:gd name="T47" fmla="*/ 53 h 112"/>
                <a:gd name="T48" fmla="*/ 87 w 130"/>
                <a:gd name="T49" fmla="*/ 52 h 112"/>
                <a:gd name="T50" fmla="*/ 65 w 130"/>
                <a:gd name="T51" fmla="*/ 63 h 112"/>
                <a:gd name="T52" fmla="*/ 23 w 130"/>
                <a:gd name="T53" fmla="*/ 41 h 112"/>
                <a:gd name="T54" fmla="*/ 23 w 130"/>
                <a:gd name="T55" fmla="*/ 41 h 112"/>
                <a:gd name="T56" fmla="*/ 14 w 130"/>
                <a:gd name="T57" fmla="*/ 36 h 112"/>
                <a:gd name="T58" fmla="*/ 65 w 130"/>
                <a:gd name="T59" fmla="*/ 9 h 112"/>
                <a:gd name="T60" fmla="*/ 117 w 130"/>
                <a:gd name="T61" fmla="*/ 36 h 112"/>
                <a:gd name="T62" fmla="*/ 107 w 130"/>
                <a:gd name="T63" fmla="*/ 41 h 112"/>
                <a:gd name="T64" fmla="*/ 107 w 130"/>
                <a:gd name="T65" fmla="*/ 41 h 112"/>
                <a:gd name="T66" fmla="*/ 95 w 130"/>
                <a:gd name="T67" fmla="*/ 47 h 112"/>
                <a:gd name="T68" fmla="*/ 97 w 130"/>
                <a:gd name="T69" fmla="*/ 51 h 112"/>
                <a:gd name="T70" fmla="*/ 97 w 130"/>
                <a:gd name="T71" fmla="*/ 88 h 112"/>
                <a:gd name="T72" fmla="*/ 111 w 130"/>
                <a:gd name="T73" fmla="*/ 76 h 112"/>
                <a:gd name="T74" fmla="*/ 113 w 130"/>
                <a:gd name="T75" fmla="*/ 71 h 112"/>
                <a:gd name="T76" fmla="*/ 113 w 130"/>
                <a:gd name="T77" fmla="*/ 47 h 112"/>
                <a:gd name="T78" fmla="*/ 127 w 130"/>
                <a:gd name="T79" fmla="*/ 40 h 112"/>
                <a:gd name="T80" fmla="*/ 129 w 130"/>
                <a:gd name="T81" fmla="*/ 34 h 112"/>
                <a:gd name="T82" fmla="*/ 127 w 130"/>
                <a:gd name="T83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12">
                  <a:moveTo>
                    <a:pt x="89" y="92"/>
                  </a:moveTo>
                  <a:cubicBezTo>
                    <a:pt x="92" y="91"/>
                    <a:pt x="94" y="89"/>
                    <a:pt x="97" y="8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10"/>
                    <a:pt x="95" y="112"/>
                    <a:pt x="93" y="112"/>
                  </a:cubicBezTo>
                  <a:cubicBezTo>
                    <a:pt x="91" y="112"/>
                    <a:pt x="89" y="110"/>
                    <a:pt x="89" y="108"/>
                  </a:cubicBezTo>
                  <a:lnTo>
                    <a:pt x="89" y="92"/>
                  </a:lnTo>
                  <a:close/>
                  <a:moveTo>
                    <a:pt x="95" y="47"/>
                  </a:moveTo>
                  <a:cubicBezTo>
                    <a:pt x="67" y="32"/>
                    <a:pt x="67" y="32"/>
                    <a:pt x="67" y="32"/>
                  </a:cubicBezTo>
                  <a:cubicBezTo>
                    <a:pt x="65" y="31"/>
                    <a:pt x="63" y="32"/>
                    <a:pt x="61" y="34"/>
                  </a:cubicBezTo>
                  <a:cubicBezTo>
                    <a:pt x="61" y="36"/>
                    <a:pt x="61" y="38"/>
                    <a:pt x="63" y="40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95" y="47"/>
                    <a:pt x="95" y="47"/>
                    <a:pt x="95" y="47"/>
                  </a:cubicBezTo>
                  <a:close/>
                  <a:moveTo>
                    <a:pt x="127" y="32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0"/>
                    <a:pt x="63" y="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2" y="39"/>
                    <a:pt x="2" y="39"/>
                    <a:pt x="3" y="4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3"/>
                    <a:pt x="18" y="75"/>
                    <a:pt x="19" y="76"/>
                  </a:cubicBezTo>
                  <a:cubicBezTo>
                    <a:pt x="26" y="84"/>
                    <a:pt x="40" y="96"/>
                    <a:pt x="65" y="96"/>
                  </a:cubicBezTo>
                  <a:cubicBezTo>
                    <a:pt x="73" y="96"/>
                    <a:pt x="81" y="95"/>
                    <a:pt x="89" y="92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6" y="48"/>
                    <a:pt x="97" y="50"/>
                    <a:pt x="97" y="51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2" y="85"/>
                    <a:pt x="107" y="81"/>
                    <a:pt x="111" y="76"/>
                  </a:cubicBezTo>
                  <a:cubicBezTo>
                    <a:pt x="112" y="75"/>
                    <a:pt x="113" y="73"/>
                    <a:pt x="113" y="71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9" y="38"/>
                    <a:pt x="130" y="36"/>
                    <a:pt x="129" y="34"/>
                  </a:cubicBezTo>
                  <a:cubicBezTo>
                    <a:pt x="128" y="33"/>
                    <a:pt x="128" y="33"/>
                    <a:pt x="127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227789" y="1858403"/>
            <a:ext cx="5219184" cy="3816234"/>
            <a:chOff x="6227789" y="1973899"/>
            <a:chExt cx="5219184" cy="3816234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C89919E8-BE5F-899F-EAD0-E3768AAF1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7789" y="1973899"/>
              <a:ext cx="5219184" cy="3816234"/>
            </a:xfrm>
            <a:prstGeom prst="round2SameRect">
              <a:avLst>
                <a:gd name="adj1" fmla="val 4795"/>
                <a:gd name="adj2" fmla="val 4261"/>
              </a:avLst>
            </a:prstGeom>
            <a:solidFill>
              <a:schemeClr val="bg1"/>
            </a:solidFill>
            <a:ln w="12700">
              <a:noFill/>
            </a:ln>
            <a:effectLst/>
          </p:spPr>
        </p:pic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B3A14C79-B2EF-E753-6702-EB05BCFE9A82}"/>
                </a:ext>
              </a:extLst>
            </p:cNvPr>
            <p:cNvSpPr/>
            <p:nvPr/>
          </p:nvSpPr>
          <p:spPr>
            <a:xfrm>
              <a:off x="6432329" y="2065283"/>
              <a:ext cx="345267" cy="341712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7731F481-21CA-1A31-B6B3-51516613E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2329" y="2068446"/>
              <a:ext cx="370450" cy="3506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6082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43419-BC8B-4F1E-9721-E6907ACD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Метрики по методическим приёмам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E8E5E-78EE-47BA-9ECE-AACEC8564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5" y="1181101"/>
            <a:ext cx="11009744" cy="365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Показывают, как преподаватель управляет учебным процессом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070D4C-834C-415F-AD99-B81EEA05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Скругленный прямоугольник 3">
            <a:extLst>
              <a:ext uri="{FF2B5EF4-FFF2-40B4-BE49-F238E27FC236}">
                <a16:creationId xmlns:a16="http://schemas.microsoft.com/office/drawing/2014/main" id="{25AE2929-C31A-44F1-9171-A77086B7A468}"/>
              </a:ext>
            </a:extLst>
          </p:cNvPr>
          <p:cNvSpPr/>
          <p:nvPr/>
        </p:nvSpPr>
        <p:spPr>
          <a:xfrm>
            <a:off x="4367213" y="1735705"/>
            <a:ext cx="6624637" cy="4319140"/>
          </a:xfrm>
          <a:prstGeom prst="roundRect">
            <a:avLst>
              <a:gd name="adj" fmla="val 3678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A8FADF-E2E9-459E-913A-4A69ED5B4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62475" y="1898417"/>
            <a:ext cx="6251319" cy="3993715"/>
          </a:xfrm>
          <a:prstGeom prst="roundRect">
            <a:avLst>
              <a:gd name="adj" fmla="val 5088"/>
            </a:avLst>
          </a:prstGeom>
          <a:solidFill>
            <a:schemeClr val="bg1"/>
          </a:solidFill>
          <a:ln w="12700">
            <a:noFill/>
          </a:ln>
          <a:effectLst/>
        </p:spPr>
      </p:pic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188F64E7-0650-4E13-8419-BC7A038BC5E1}"/>
              </a:ext>
            </a:extLst>
          </p:cNvPr>
          <p:cNvSpPr/>
          <p:nvPr/>
        </p:nvSpPr>
        <p:spPr>
          <a:xfrm>
            <a:off x="682881" y="1735705"/>
            <a:ext cx="3504944" cy="4319140"/>
          </a:xfrm>
          <a:prstGeom prst="roundRect">
            <a:avLst>
              <a:gd name="adj" fmla="val 45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marL="288000"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Инициирование, поддержка, корректирование, завершение учебного процесса в пределах урока</a:t>
            </a:r>
          </a:p>
          <a:p>
            <a:pPr marL="288000"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Управление классом, отношением учеников к себе и их отношениями друг с другом</a:t>
            </a:r>
          </a:p>
          <a:p>
            <a:pPr marL="288000">
              <a:spcBef>
                <a:spcPts val="900"/>
              </a:spcBef>
            </a:pPr>
            <a:endParaRPr lang="ru-RU" sz="1400" dirty="0">
              <a:solidFill>
                <a:schemeClr val="tx1"/>
              </a:solidFill>
              <a:cs typeface="SB Sans Text Semibold" panose="020B0703040504020204" pitchFamily="34" charset="-52"/>
            </a:endParaRPr>
          </a:p>
          <a:p>
            <a:pPr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Цифры показывают, сколько раз педагог использовал этот приём на занятии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1EA0D5C-0F61-4AF9-B7A1-EC3E118959DC}"/>
              </a:ext>
            </a:extLst>
          </p:cNvPr>
          <p:cNvSpPr>
            <a:spLocks noEditPoints="1"/>
          </p:cNvSpPr>
          <p:nvPr/>
        </p:nvSpPr>
        <p:spPr bwMode="auto">
          <a:xfrm>
            <a:off x="903475" y="1984927"/>
            <a:ext cx="188824" cy="18808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D2BA8BE-9550-4126-94AA-217D61F093B8}"/>
              </a:ext>
            </a:extLst>
          </p:cNvPr>
          <p:cNvSpPr>
            <a:spLocks noEditPoints="1"/>
          </p:cNvSpPr>
          <p:nvPr/>
        </p:nvSpPr>
        <p:spPr bwMode="auto">
          <a:xfrm>
            <a:off x="903475" y="2934907"/>
            <a:ext cx="188824" cy="18808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727516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3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43419-BC8B-4F1E-9721-E6907ACD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Метрики по методическим приёмам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E8E5E-78EE-47BA-9ECE-AACEC8564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5" y="1181101"/>
            <a:ext cx="11009744" cy="365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Показывают, как преподаватель управляет учебным процессом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070D4C-834C-415F-AD99-B81EEA05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188F64E7-0650-4E13-8419-BC7A038BC5E1}"/>
              </a:ext>
            </a:extLst>
          </p:cNvPr>
          <p:cNvSpPr/>
          <p:nvPr/>
        </p:nvSpPr>
        <p:spPr>
          <a:xfrm>
            <a:off x="682881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Начало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занятия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 rtl="0"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приёмы перехода, перевода от неорганизованного состояния учеников на перемене к началу работы с материалом занятия</a:t>
            </a:r>
            <a:endParaRPr lang="ru-RU" sz="900" dirty="0"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Скругленный прямоугольник 3">
            <a:extLst>
              <a:ext uri="{FF2B5EF4-FFF2-40B4-BE49-F238E27FC236}">
                <a16:creationId xmlns:a16="http://schemas.microsoft.com/office/drawing/2014/main" id="{A71D2D31-F61C-4D4D-8435-6F4B8373FEB9}"/>
              </a:ext>
            </a:extLst>
          </p:cNvPr>
          <p:cNvSpPr/>
          <p:nvPr/>
        </p:nvSpPr>
        <p:spPr>
          <a:xfrm>
            <a:off x="682881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Поддержание инициативы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реакцию педагога на неожиданные, инициативные вопросы и суждения учеников </a:t>
            </a:r>
            <a:b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</a:b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по теме занятия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1" name="Скругленный прямоугольник 3">
            <a:extLst>
              <a:ext uri="{FF2B5EF4-FFF2-40B4-BE49-F238E27FC236}">
                <a16:creationId xmlns:a16="http://schemas.microsoft.com/office/drawing/2014/main" id="{A6ABA6E1-3DCF-4F97-BB5C-666A22D0C62B}"/>
              </a:ext>
            </a:extLst>
          </p:cNvPr>
          <p:cNvSpPr/>
          <p:nvPr/>
        </p:nvSpPr>
        <p:spPr>
          <a:xfrm>
            <a:off x="3419202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Поддержание дисциплины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Фиксирует приёмы и действия учителя, связанные с поддержанием дисциплины в классе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2" name="Скругленный прямоугольник 3">
            <a:extLst>
              <a:ext uri="{FF2B5EF4-FFF2-40B4-BE49-F238E27FC236}">
                <a16:creationId xmlns:a16="http://schemas.microsoft.com/office/drawing/2014/main" id="{2AECD0C9-446C-4E24-80AA-F2A2A9E19505}"/>
              </a:ext>
            </a:extLst>
          </p:cNvPr>
          <p:cNvSpPr/>
          <p:nvPr/>
        </p:nvSpPr>
        <p:spPr>
          <a:xfrm>
            <a:off x="3419202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Инструктирование учеников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слова и фразы, которые запускают учебную работу или выполнение заданий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3" name="Скругленный прямоугольник 3">
            <a:extLst>
              <a:ext uri="{FF2B5EF4-FFF2-40B4-BE49-F238E27FC236}">
                <a16:creationId xmlns:a16="http://schemas.microsoft.com/office/drawing/2014/main" id="{396F7F11-D0E2-4913-94A7-31C544FA72FF}"/>
              </a:ext>
            </a:extLst>
          </p:cNvPr>
          <p:cNvSpPr/>
          <p:nvPr/>
        </p:nvSpPr>
        <p:spPr>
          <a:xfrm>
            <a:off x="6155523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Постановка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целей и задач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Показывает, ставит ли преподаватель цели занятия и обсуждает ли </a:t>
            </a:r>
            <a:b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</a:b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их с учащимися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4" name="Скругленный прямоугольник 3">
            <a:extLst>
              <a:ext uri="{FF2B5EF4-FFF2-40B4-BE49-F238E27FC236}">
                <a16:creationId xmlns:a16="http://schemas.microsoft.com/office/drawing/2014/main" id="{0132CA2A-9ED1-4131-A105-1D856F6EA1B5}"/>
              </a:ext>
            </a:extLst>
          </p:cNvPr>
          <p:cNvSpPr/>
          <p:nvPr/>
        </p:nvSpPr>
        <p:spPr>
          <a:xfrm>
            <a:off x="6155523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Поощрение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учеников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Показывает поощрения за работу, выполнение заданий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5" name="Скругленный прямоугольник 3">
            <a:extLst>
              <a:ext uri="{FF2B5EF4-FFF2-40B4-BE49-F238E27FC236}">
                <a16:creationId xmlns:a16="http://schemas.microsoft.com/office/drawing/2014/main" id="{63480D8E-3E5B-4F80-9083-BEA97D039578}"/>
              </a:ext>
            </a:extLst>
          </p:cNvPr>
          <p:cNvSpPr/>
          <p:nvPr/>
        </p:nvSpPr>
        <p:spPr>
          <a:xfrm>
            <a:off x="8891843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Создание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позитивного климата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слова и выражения учителя, которые формируют позитивную атмосферу в классе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6" name="Скругленный прямоугольник 3">
            <a:extLst>
              <a:ext uri="{FF2B5EF4-FFF2-40B4-BE49-F238E27FC236}">
                <a16:creationId xmlns:a16="http://schemas.microsoft.com/office/drawing/2014/main" id="{B0BA0F8C-5AC8-4A1D-A534-EA32DB31695C}"/>
              </a:ext>
            </a:extLst>
          </p:cNvPr>
          <p:cNvSpPr/>
          <p:nvPr/>
        </p:nvSpPr>
        <p:spPr>
          <a:xfrm>
            <a:off x="8891843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Объяснение домашнего задания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Фиксирует выдачу и обсуждение домашнего задания конкретным ученикам или классу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8" name="Google Shape;517;p86">
            <a:extLst>
              <a:ext uri="{FF2B5EF4-FFF2-40B4-BE49-F238E27FC236}">
                <a16:creationId xmlns:a16="http://schemas.microsoft.com/office/drawing/2014/main" id="{C60E4199-E395-4497-8351-14974B0D93F8}"/>
              </a:ext>
            </a:extLst>
          </p:cNvPr>
          <p:cNvSpPr/>
          <p:nvPr/>
        </p:nvSpPr>
        <p:spPr bwMode="auto">
          <a:xfrm>
            <a:off x="838117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«Здравствуйте, ребята, садитесь!»</a:t>
            </a:r>
            <a:endParaRPr sz="800" dirty="0">
              <a:solidFill>
                <a:schemeClr val="tx2"/>
              </a:solidFill>
            </a:endParaRPr>
          </a:p>
        </p:txBody>
      </p:sp>
      <p:sp>
        <p:nvSpPr>
          <p:cNvPr id="26" name="Google Shape;517;p86">
            <a:extLst>
              <a:ext uri="{FF2B5EF4-FFF2-40B4-BE49-F238E27FC236}">
                <a16:creationId xmlns:a16="http://schemas.microsoft.com/office/drawing/2014/main" id="{1B4891E0-558E-473D-A594-6122D7E6D61C}"/>
              </a:ext>
            </a:extLst>
          </p:cNvPr>
          <p:cNvSpPr/>
          <p:nvPr/>
        </p:nvSpPr>
        <p:spPr bwMode="auto">
          <a:xfrm>
            <a:off x="3574438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«Что-то вы теряетесь сегодня, сосредоточьтесь!»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7" name="Google Shape;517;p86">
            <a:extLst>
              <a:ext uri="{FF2B5EF4-FFF2-40B4-BE49-F238E27FC236}">
                <a16:creationId xmlns:a16="http://schemas.microsoft.com/office/drawing/2014/main" id="{14D7046A-12CD-4CAD-9DD4-C0AB302BEB11}"/>
              </a:ext>
            </a:extLst>
          </p:cNvPr>
          <p:cNvSpPr/>
          <p:nvPr/>
        </p:nvSpPr>
        <p:spPr bwMode="auto">
          <a:xfrm>
            <a:off x="6310758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«Сегодня мы с вами работаем </a:t>
            </a:r>
            <a:br>
              <a:rPr lang="ru-RU" sz="800" dirty="0">
                <a:solidFill>
                  <a:schemeClr val="tx2"/>
                </a:solidFill>
                <a:sym typeface="Arial"/>
              </a:rPr>
            </a:br>
            <a:r>
              <a:rPr lang="ru-RU" sz="800" dirty="0">
                <a:solidFill>
                  <a:schemeClr val="tx2"/>
                </a:solidFill>
                <a:sym typeface="Arial"/>
              </a:rPr>
              <a:t>с координатной плоскостью, </a:t>
            </a:r>
            <a:br>
              <a:rPr lang="ru-RU" sz="800" dirty="0">
                <a:solidFill>
                  <a:schemeClr val="tx2"/>
                </a:solidFill>
                <a:sym typeface="Arial"/>
              </a:rPr>
            </a:br>
            <a:r>
              <a:rPr lang="ru-RU" sz="800" dirty="0">
                <a:solidFill>
                  <a:schemeClr val="tx2"/>
                </a:solidFill>
                <a:sym typeface="Arial"/>
              </a:rPr>
              <a:t>вчера было только самое начало»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8" name="Google Shape;517;p86">
            <a:extLst>
              <a:ext uri="{FF2B5EF4-FFF2-40B4-BE49-F238E27FC236}">
                <a16:creationId xmlns:a16="http://schemas.microsoft.com/office/drawing/2014/main" id="{ECCCB12D-D9DC-496D-9F76-AB8738EB7416}"/>
              </a:ext>
            </a:extLst>
          </p:cNvPr>
          <p:cNvSpPr/>
          <p:nvPr/>
        </p:nvSpPr>
        <p:spPr bwMode="auto">
          <a:xfrm>
            <a:off x="9047079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«Наша музыкальная переменка закончилась, продолжаем работать с хорошим настроением»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9" name="Google Shape;517;p86">
            <a:extLst>
              <a:ext uri="{FF2B5EF4-FFF2-40B4-BE49-F238E27FC236}">
                <a16:creationId xmlns:a16="http://schemas.microsoft.com/office/drawing/2014/main" id="{64383490-B3CC-48FE-B251-3A6E8E23FC3C}"/>
              </a:ext>
            </a:extLst>
          </p:cNvPr>
          <p:cNvSpPr/>
          <p:nvPr/>
        </p:nvSpPr>
        <p:spPr bwMode="auto">
          <a:xfrm>
            <a:off x="838117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«Ошибка. Молодец, что заметил!»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0" name="Google Shape;517;p86">
            <a:extLst>
              <a:ext uri="{FF2B5EF4-FFF2-40B4-BE49-F238E27FC236}">
                <a16:creationId xmlns:a16="http://schemas.microsoft.com/office/drawing/2014/main" id="{3AB2629B-BFAA-4BA6-B76E-A909DAE017DF}"/>
              </a:ext>
            </a:extLst>
          </p:cNvPr>
          <p:cNvSpPr/>
          <p:nvPr/>
        </p:nvSpPr>
        <p:spPr bwMode="auto">
          <a:xfrm>
            <a:off x="3574438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«Если Платформа у вас не загрузилась, пишите ответ в тетради. Потом мы обменяемся информацией»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1" name="Google Shape;517;p86">
            <a:extLst>
              <a:ext uri="{FF2B5EF4-FFF2-40B4-BE49-F238E27FC236}">
                <a16:creationId xmlns:a16="http://schemas.microsoft.com/office/drawing/2014/main" id="{2712C290-361D-47B9-9E1A-B1B380CF05A8}"/>
              </a:ext>
            </a:extLst>
          </p:cNvPr>
          <p:cNvSpPr/>
          <p:nvPr/>
        </p:nvSpPr>
        <p:spPr bwMode="auto">
          <a:xfrm>
            <a:off x="6310758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«Второй урок работаешь очень хорошо, “пятёрка” тебе»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2" name="Google Shape;517;p86">
            <a:extLst>
              <a:ext uri="{FF2B5EF4-FFF2-40B4-BE49-F238E27FC236}">
                <a16:creationId xmlns:a16="http://schemas.microsoft.com/office/drawing/2014/main" id="{AEBF4555-BE4B-4601-80F6-A70120FB1CFC}"/>
              </a:ext>
            </a:extLst>
          </p:cNvPr>
          <p:cNvSpPr/>
          <p:nvPr/>
        </p:nvSpPr>
        <p:spPr bwMode="auto">
          <a:xfrm>
            <a:off x="9047079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«Дома вам самим надо придумать фигуру»</a:t>
            </a:r>
            <a:endParaRPr lang="ru-RU" sz="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00133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43419-BC8B-4F1E-9721-E6907ACD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Метрики по социологическим приёмам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E8E5E-78EE-47BA-9ECE-AACEC8564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5" y="1181101"/>
            <a:ext cx="11009744" cy="365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Показывают, как преподаватель управляет учебным процессом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070D4C-834C-415F-AD99-B81EEA05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Скругленный прямоугольник 3">
            <a:extLst>
              <a:ext uri="{FF2B5EF4-FFF2-40B4-BE49-F238E27FC236}">
                <a16:creationId xmlns:a16="http://schemas.microsoft.com/office/drawing/2014/main" id="{25AE2929-C31A-44F1-9171-A77086B7A468}"/>
              </a:ext>
            </a:extLst>
          </p:cNvPr>
          <p:cNvSpPr/>
          <p:nvPr/>
        </p:nvSpPr>
        <p:spPr>
          <a:xfrm>
            <a:off x="4367213" y="1735705"/>
            <a:ext cx="6624637" cy="4319140"/>
          </a:xfrm>
          <a:prstGeom prst="roundRect">
            <a:avLst>
              <a:gd name="adj" fmla="val 3678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188F64E7-0650-4E13-8419-BC7A038BC5E1}"/>
              </a:ext>
            </a:extLst>
          </p:cNvPr>
          <p:cNvSpPr/>
          <p:nvPr/>
        </p:nvSpPr>
        <p:spPr>
          <a:xfrm>
            <a:off x="682881" y="1735705"/>
            <a:ext cx="3504944" cy="4319140"/>
          </a:xfrm>
          <a:prstGeom prst="roundRect">
            <a:avLst>
              <a:gd name="adj" fmla="val 4595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 marL="288000"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Роли и статусы</a:t>
            </a:r>
          </a:p>
          <a:p>
            <a:pPr marL="288000"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Установка и поддержка настроек</a:t>
            </a:r>
          </a:p>
          <a:p>
            <a:pPr marL="288000">
              <a:spcBef>
                <a:spcPts val="900"/>
              </a:spcBef>
            </a:pP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Регулирование правил игры на занятии</a:t>
            </a:r>
          </a:p>
          <a:p>
            <a:pPr marL="288000">
              <a:spcBef>
                <a:spcPts val="900"/>
              </a:spcBef>
            </a:pPr>
            <a:endParaRPr lang="ru-RU" sz="1400" dirty="0">
              <a:solidFill>
                <a:schemeClr val="tx1"/>
              </a:solidFill>
              <a:cs typeface="SB Sans Text Semibold" panose="020B0703040504020204" pitchFamily="34" charset="-52"/>
            </a:endParaRPr>
          </a:p>
          <a:p>
            <a:pPr>
              <a:spcBef>
                <a:spcPts val="900"/>
              </a:spcBef>
            </a:pPr>
            <a:r>
              <a:rPr lang="ru-RU" sz="1400" dirty="0">
                <a:solidFill>
                  <a:srgbClr val="000000"/>
                </a:solidFill>
                <a:cs typeface="SB Sans Text Semibold" panose="020B0703040504020204" pitchFamily="34" charset="-52"/>
              </a:rPr>
              <a:t>Числа показывают, сколько раз преподаватель использовал приём</a:t>
            </a:r>
            <a:r>
              <a:rPr lang="ru-RU" sz="1400" dirty="0">
                <a:solidFill>
                  <a:schemeClr val="tx1"/>
                </a:solidFill>
                <a:cs typeface="SB Sans Text Semibold" panose="020B0703040504020204" pitchFamily="34" charset="-52"/>
              </a:rPr>
              <a:t>.</a:t>
            </a:r>
          </a:p>
          <a:p>
            <a:pPr>
              <a:spcBef>
                <a:spcPts val="900"/>
              </a:spcBef>
            </a:pPr>
            <a:r>
              <a:rPr lang="ru-RU" sz="1400" b="1" dirty="0">
                <a:solidFill>
                  <a:schemeClr val="tx1"/>
                </a:solidFill>
                <a:cs typeface="SB Sans Text Semibold" panose="020B0703040504020204" pitchFamily="34" charset="-52"/>
              </a:rPr>
              <a:t>Одни и те же фрагменты стенограммы могут быть отнесены к разным метрикам, </a:t>
            </a:r>
            <a:br>
              <a:rPr lang="ru-RU" sz="1400" b="1" dirty="0">
                <a:solidFill>
                  <a:schemeClr val="tx1"/>
                </a:solidFill>
                <a:cs typeface="SB Sans Text Semibold" panose="020B0703040504020204" pitchFamily="34" charset="-52"/>
              </a:rPr>
            </a:br>
            <a:r>
              <a:rPr lang="ru-RU" sz="1400" b="1" dirty="0">
                <a:solidFill>
                  <a:schemeClr val="tx1"/>
                </a:solidFill>
                <a:cs typeface="SB Sans Text Semibold" panose="020B0703040504020204" pitchFamily="34" charset="-52"/>
              </a:rPr>
              <a:t>это нормально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1EA0D5C-0F61-4AF9-B7A1-EC3E118959DC}"/>
              </a:ext>
            </a:extLst>
          </p:cNvPr>
          <p:cNvSpPr>
            <a:spLocks noEditPoints="1"/>
          </p:cNvSpPr>
          <p:nvPr/>
        </p:nvSpPr>
        <p:spPr bwMode="auto">
          <a:xfrm>
            <a:off x="903475" y="1984927"/>
            <a:ext cx="188824" cy="18808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D2BA8BE-9550-4126-94AA-217D61F093B8}"/>
              </a:ext>
            </a:extLst>
          </p:cNvPr>
          <p:cNvSpPr>
            <a:spLocks noEditPoints="1"/>
          </p:cNvSpPr>
          <p:nvPr/>
        </p:nvSpPr>
        <p:spPr bwMode="auto">
          <a:xfrm>
            <a:off x="903475" y="2853987"/>
            <a:ext cx="188824" cy="18808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9C015FC5-65ED-45F9-B547-6DF19A059D31}"/>
              </a:ext>
            </a:extLst>
          </p:cNvPr>
          <p:cNvSpPr>
            <a:spLocks noEditPoints="1"/>
          </p:cNvSpPr>
          <p:nvPr/>
        </p:nvSpPr>
        <p:spPr bwMode="auto">
          <a:xfrm>
            <a:off x="903475" y="2300814"/>
            <a:ext cx="188824" cy="18808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02A58E-4650-47A4-9A3A-0C6A4854D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578421" y="1916504"/>
            <a:ext cx="6200170" cy="3961037"/>
          </a:xfrm>
          <a:prstGeom prst="roundRect">
            <a:avLst>
              <a:gd name="adj" fmla="val 5088"/>
            </a:avLst>
          </a:prstGeom>
          <a:solidFill>
            <a:schemeClr val="bg1"/>
          </a:solidFill>
          <a:ln w="127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59978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43419-BC8B-4F1E-9721-E6907ACD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Метрики по социологическим приёмам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E8E5E-78EE-47BA-9ECE-AACEC8564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5" y="1181101"/>
            <a:ext cx="11009744" cy="365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Отражают социальное взаимодействие между педагогом и учащимися на занятии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070D4C-834C-415F-AD99-B81EEA054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188F64E7-0650-4E13-8419-BC7A038BC5E1}"/>
              </a:ext>
            </a:extLst>
          </p:cNvPr>
          <p:cNvSpPr/>
          <p:nvPr/>
        </p:nvSpPr>
        <p:spPr>
          <a:xfrm>
            <a:off x="682881" y="1679948"/>
            <a:ext cx="2604832" cy="4251503"/>
          </a:xfrm>
          <a:prstGeom prst="roundRect">
            <a:avLst>
              <a:gd name="adj" fmla="val 5566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Обозначение символических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границ занятия 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Разграничивает взаимодействие </a:t>
            </a:r>
            <a:b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</a:b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в рамках учебной работы и за её пределами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1" name="Скругленный прямоугольник 3">
            <a:extLst>
              <a:ext uri="{FF2B5EF4-FFF2-40B4-BE49-F238E27FC236}">
                <a16:creationId xmlns:a16="http://schemas.microsoft.com/office/drawing/2014/main" id="{A6ABA6E1-3DCF-4F97-BB5C-666A22D0C62B}"/>
              </a:ext>
            </a:extLst>
          </p:cNvPr>
          <p:cNvSpPr/>
          <p:nvPr/>
        </p:nvSpPr>
        <p:spPr>
          <a:xfrm>
            <a:off x="3419202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Обращение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к конкретному ученику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действия, которые помогают удерживать внимание конкретных учеников и повышать их вовлечённость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2" name="Скругленный прямоугольник 3">
            <a:extLst>
              <a:ext uri="{FF2B5EF4-FFF2-40B4-BE49-F238E27FC236}">
                <a16:creationId xmlns:a16="http://schemas.microsoft.com/office/drawing/2014/main" id="{2AECD0C9-446C-4E24-80AA-F2A2A9E19505}"/>
              </a:ext>
            </a:extLst>
          </p:cNvPr>
          <p:cNvSpPr/>
          <p:nvPr/>
        </p:nvSpPr>
        <p:spPr>
          <a:xfrm>
            <a:off x="3419202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Я-режим</a:t>
            </a: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действия преподавателя, подчеркивающие его авторитет и индивидуальность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3" name="Скругленный прямоугольник 3">
            <a:extLst>
              <a:ext uri="{FF2B5EF4-FFF2-40B4-BE49-F238E27FC236}">
                <a16:creationId xmlns:a16="http://schemas.microsoft.com/office/drawing/2014/main" id="{396F7F11-D0E2-4913-94A7-31C544FA72FF}"/>
              </a:ext>
            </a:extLst>
          </p:cNvPr>
          <p:cNvSpPr/>
          <p:nvPr/>
        </p:nvSpPr>
        <p:spPr>
          <a:xfrm>
            <a:off x="6155523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Маркеры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руководства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Показывает приёмы преподавателя, побуждающие учеников к действиям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4" name="Скругленный прямоугольник 3">
            <a:extLst>
              <a:ext uri="{FF2B5EF4-FFF2-40B4-BE49-F238E27FC236}">
                <a16:creationId xmlns:a16="http://schemas.microsoft.com/office/drawing/2014/main" id="{0132CA2A-9ED1-4131-A105-1D856F6EA1B5}"/>
              </a:ext>
            </a:extLst>
          </p:cNvPr>
          <p:cNvSpPr/>
          <p:nvPr/>
        </p:nvSpPr>
        <p:spPr>
          <a:xfrm>
            <a:off x="6155523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Мы-режим</a:t>
            </a: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приёмы и действия преподавателя, указывающие на его солидарность с группой или классом в целом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5" name="Скругленный прямоугольник 3">
            <a:extLst>
              <a:ext uri="{FF2B5EF4-FFF2-40B4-BE49-F238E27FC236}">
                <a16:creationId xmlns:a16="http://schemas.microsoft.com/office/drawing/2014/main" id="{63480D8E-3E5B-4F80-9083-BEA97D039578}"/>
              </a:ext>
            </a:extLst>
          </p:cNvPr>
          <p:cNvSpPr/>
          <p:nvPr/>
        </p:nvSpPr>
        <p:spPr>
          <a:xfrm>
            <a:off x="8891843" y="1679948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Негативное </a:t>
            </a:r>
            <a:b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оценивание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Отражает приёмы и действия, в которых содержится негативная оценка поведения и работы ученика или класса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6" name="Скругленный прямоугольник 3">
            <a:extLst>
              <a:ext uri="{FF2B5EF4-FFF2-40B4-BE49-F238E27FC236}">
                <a16:creationId xmlns:a16="http://schemas.microsoft.com/office/drawing/2014/main" id="{B0BA0F8C-5AC8-4A1D-A534-EA32DB31695C}"/>
              </a:ext>
            </a:extLst>
          </p:cNvPr>
          <p:cNvSpPr/>
          <p:nvPr/>
        </p:nvSpPr>
        <p:spPr>
          <a:xfrm>
            <a:off x="8891843" y="3883694"/>
            <a:ext cx="2604832" cy="2047757"/>
          </a:xfrm>
          <a:prstGeom prst="roundRect">
            <a:avLst>
              <a:gd name="adj" fmla="val 7430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450"/>
              </a:spcBef>
            </a:pPr>
            <a:r>
              <a:rPr lang="ru-RU" sz="1400" dirty="0">
                <a:solidFill>
                  <a:srgbClr val="1F265C"/>
                </a:solidFill>
                <a:latin typeface="+mj-lt"/>
                <a:sym typeface="Arial"/>
              </a:rPr>
              <a:t>Выражение похвалы</a:t>
            </a:r>
            <a:endParaRPr lang="ru-RU" sz="1400" dirty="0">
              <a:solidFill>
                <a:srgbClr val="1F265C"/>
              </a:solidFill>
              <a:latin typeface="+mj-lt"/>
            </a:endParaRPr>
          </a:p>
          <a:p>
            <a:pPr>
              <a:spcBef>
                <a:spcPts val="450"/>
              </a:spcBef>
            </a:pPr>
            <a:r>
              <a:rPr lang="ru-RU" sz="900" dirty="0">
                <a:solidFill>
                  <a:schemeClr val="dk1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Arial"/>
              </a:rPr>
              <a:t>Показывает ситуации позитивного отношения к любым элементам текущей обстановки. Как правило, в приёмах и действиях</a:t>
            </a:r>
            <a:endParaRPr lang="ru-RU" sz="900" dirty="0">
              <a:solidFill>
                <a:schemeClr val="dk1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8" name="Google Shape;517;p86">
            <a:extLst>
              <a:ext uri="{FF2B5EF4-FFF2-40B4-BE49-F238E27FC236}">
                <a16:creationId xmlns:a16="http://schemas.microsoft.com/office/drawing/2014/main" id="{C60E4199-E395-4497-8351-14974B0D93F8}"/>
              </a:ext>
            </a:extLst>
          </p:cNvPr>
          <p:cNvSpPr/>
          <p:nvPr/>
        </p:nvSpPr>
        <p:spPr bwMode="auto">
          <a:xfrm>
            <a:off x="838117" y="4644828"/>
            <a:ext cx="2294359" cy="1142722"/>
          </a:xfrm>
          <a:prstGeom prst="roundRect">
            <a:avLst>
              <a:gd name="adj" fmla="val 1005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«Мы переключились на географию. Теперь все вопросы, не касающиеся географии, только после уроков» (граница обозначается по дисциплинарному содержанию — </a:t>
            </a:r>
            <a:br>
              <a:rPr lang="ru-RU" sz="800" dirty="0">
                <a:solidFill>
                  <a:schemeClr val="tx2"/>
                </a:solidFill>
                <a:sym typeface="Arial"/>
              </a:rPr>
            </a:br>
            <a:r>
              <a:rPr lang="ru-RU" sz="800" dirty="0">
                <a:solidFill>
                  <a:schemeClr val="tx2"/>
                </a:solidFill>
                <a:sym typeface="Arial"/>
              </a:rPr>
              <a:t>«здесь мы говорим только о географии»)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6" name="Google Shape;517;p86">
            <a:extLst>
              <a:ext uri="{FF2B5EF4-FFF2-40B4-BE49-F238E27FC236}">
                <a16:creationId xmlns:a16="http://schemas.microsoft.com/office/drawing/2014/main" id="{1B4891E0-558E-473D-A594-6122D7E6D61C}"/>
              </a:ext>
            </a:extLst>
          </p:cNvPr>
          <p:cNvSpPr/>
          <p:nvPr/>
        </p:nvSpPr>
        <p:spPr bwMode="auto">
          <a:xfrm>
            <a:off x="3574438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«Скажи мне, пожалуйста, Данил: что мы проходили на прошлом уроке?»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7" name="Google Shape;517;p86">
            <a:extLst>
              <a:ext uri="{FF2B5EF4-FFF2-40B4-BE49-F238E27FC236}">
                <a16:creationId xmlns:a16="http://schemas.microsoft.com/office/drawing/2014/main" id="{14D7046A-12CD-4CAD-9DD4-C0AB302BEB11}"/>
              </a:ext>
            </a:extLst>
          </p:cNvPr>
          <p:cNvSpPr/>
          <p:nvPr/>
        </p:nvSpPr>
        <p:spPr bwMode="auto">
          <a:xfrm>
            <a:off x="6310758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«Будьте добры, сдайте мне контурные карты, чтобы я могла поставить отметку за работу»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28" name="Google Shape;517;p86">
            <a:extLst>
              <a:ext uri="{FF2B5EF4-FFF2-40B4-BE49-F238E27FC236}">
                <a16:creationId xmlns:a16="http://schemas.microsoft.com/office/drawing/2014/main" id="{ECCCB12D-D9DC-496D-9F76-AB8738EB7416}"/>
              </a:ext>
            </a:extLst>
          </p:cNvPr>
          <p:cNvSpPr/>
          <p:nvPr/>
        </p:nvSpPr>
        <p:spPr bwMode="auto">
          <a:xfrm>
            <a:off x="9047079" y="3040235"/>
            <a:ext cx="2294359" cy="55232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«Подожди. Нет внимания»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0" name="Google Shape;517;p86">
            <a:extLst>
              <a:ext uri="{FF2B5EF4-FFF2-40B4-BE49-F238E27FC236}">
                <a16:creationId xmlns:a16="http://schemas.microsoft.com/office/drawing/2014/main" id="{3AB2629B-BFAA-4BA6-B76E-A909DAE017DF}"/>
              </a:ext>
            </a:extLst>
          </p:cNvPr>
          <p:cNvSpPr/>
          <p:nvPr/>
        </p:nvSpPr>
        <p:spPr bwMode="auto">
          <a:xfrm>
            <a:off x="3574438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«Мне сложно, когда говорят сразу несколько человек»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1" name="Google Shape;517;p86">
            <a:extLst>
              <a:ext uri="{FF2B5EF4-FFF2-40B4-BE49-F238E27FC236}">
                <a16:creationId xmlns:a16="http://schemas.microsoft.com/office/drawing/2014/main" id="{2712C290-361D-47B9-9E1A-B1B380CF05A8}"/>
              </a:ext>
            </a:extLst>
          </p:cNvPr>
          <p:cNvSpPr/>
          <p:nvPr/>
        </p:nvSpPr>
        <p:spPr bwMode="auto">
          <a:xfrm>
            <a:off x="6310758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«Мы начинаем новый раздел, сосредотачиваемся»</a:t>
            </a:r>
            <a:endParaRPr lang="ru-RU" sz="800" dirty="0">
              <a:solidFill>
                <a:schemeClr val="tx2"/>
              </a:solidFill>
            </a:endParaRPr>
          </a:p>
        </p:txBody>
      </p:sp>
      <p:sp>
        <p:nvSpPr>
          <p:cNvPr id="32" name="Google Shape;517;p86">
            <a:extLst>
              <a:ext uri="{FF2B5EF4-FFF2-40B4-BE49-F238E27FC236}">
                <a16:creationId xmlns:a16="http://schemas.microsoft.com/office/drawing/2014/main" id="{AEBF4555-BE4B-4601-80F6-A70120FB1CFC}"/>
              </a:ext>
            </a:extLst>
          </p:cNvPr>
          <p:cNvSpPr/>
          <p:nvPr/>
        </p:nvSpPr>
        <p:spPr bwMode="auto">
          <a:xfrm>
            <a:off x="9047079" y="5243640"/>
            <a:ext cx="2294359" cy="543910"/>
          </a:xfrm>
          <a:prstGeom prst="roundRect">
            <a:avLst>
              <a:gd name="adj" fmla="val 1784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r>
              <a:rPr lang="ru-RU" sz="800" dirty="0">
                <a:solidFill>
                  <a:schemeClr val="tx2"/>
                </a:solidFill>
                <a:sym typeface="Arial"/>
              </a:rPr>
              <a:t>«Это звучит очень здорово! Спасибо!»</a:t>
            </a:r>
            <a:endParaRPr lang="ru-RU" sz="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746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3">
            <a:extLst>
              <a:ext uri="{FF2B5EF4-FFF2-40B4-BE49-F238E27FC236}">
                <a16:creationId xmlns:a16="http://schemas.microsoft.com/office/drawing/2014/main" id="{4F012892-2F48-403C-BDCB-369FF218079C}"/>
              </a:ext>
            </a:extLst>
          </p:cNvPr>
          <p:cNvSpPr/>
          <p:nvPr/>
        </p:nvSpPr>
        <p:spPr>
          <a:xfrm>
            <a:off x="1741714" y="1528878"/>
            <a:ext cx="8480425" cy="4536000"/>
          </a:xfrm>
          <a:prstGeom prst="roundRect">
            <a:avLst>
              <a:gd name="adj" fmla="val 3678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87FDA92-499F-49D5-8347-52B294E9616A}"/>
              </a:ext>
            </a:extLst>
          </p:cNvPr>
          <p:cNvSpPr/>
          <p:nvPr/>
        </p:nvSpPr>
        <p:spPr>
          <a:xfrm>
            <a:off x="5561856" y="1694297"/>
            <a:ext cx="4439134" cy="2300507"/>
          </a:xfrm>
          <a:prstGeom prst="roundRect">
            <a:avLst>
              <a:gd name="adj" fmla="val 714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33B3D34-1305-4266-B1E7-5E8239AFF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56399" y="1695448"/>
            <a:ext cx="3492500" cy="2307262"/>
          </a:xfrm>
          <a:prstGeom prst="round2SameRect">
            <a:avLst>
              <a:gd name="adj1" fmla="val 4795"/>
              <a:gd name="adj2" fmla="val 4261"/>
            </a:avLst>
          </a:prstGeom>
          <a:solidFill>
            <a:schemeClr val="bg1"/>
          </a:solidFill>
          <a:ln w="12700">
            <a:noFill/>
          </a:ln>
          <a:effectLst/>
        </p:spPr>
      </p:pic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3E0DD121-1945-46B9-81D4-790F7ABBB134}"/>
              </a:ext>
            </a:extLst>
          </p:cNvPr>
          <p:cNvGrpSpPr/>
          <p:nvPr/>
        </p:nvGrpSpPr>
        <p:grpSpPr>
          <a:xfrm>
            <a:off x="4902123" y="1779582"/>
            <a:ext cx="463204" cy="431615"/>
            <a:chOff x="5298609" y="1779582"/>
            <a:chExt cx="463204" cy="431615"/>
          </a:xfrm>
        </p:grpSpPr>
        <p:sp>
          <p:nvSpPr>
            <p:cNvPr id="59" name="Овал 58">
              <a:extLst>
                <a:ext uri="{FF2B5EF4-FFF2-40B4-BE49-F238E27FC236}">
                  <a16:creationId xmlns:a16="http://schemas.microsoft.com/office/drawing/2014/main" id="{742574A8-DB19-470D-9765-EC2A73A50676}"/>
                </a:ext>
              </a:extLst>
            </p:cNvPr>
            <p:cNvSpPr/>
            <p:nvPr/>
          </p:nvSpPr>
          <p:spPr>
            <a:xfrm>
              <a:off x="5335266" y="1795368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E9B838E4-09F6-45B5-B50D-19C4383E260B}"/>
                </a:ext>
              </a:extLst>
            </p:cNvPr>
            <p:cNvSpPr/>
            <p:nvPr/>
          </p:nvSpPr>
          <p:spPr>
            <a:xfrm>
              <a:off x="5298609" y="1779582"/>
              <a:ext cx="463204" cy="4316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/>
                <a:t>01</a:t>
              </a: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66FE9FF8-7C10-4965-9BBA-2F760EF4532C}"/>
              </a:ext>
            </a:extLst>
          </p:cNvPr>
          <p:cNvGrpSpPr/>
          <p:nvPr/>
        </p:nvGrpSpPr>
        <p:grpSpPr>
          <a:xfrm>
            <a:off x="5739876" y="4258014"/>
            <a:ext cx="3896450" cy="1483607"/>
            <a:chOff x="4765072" y="4258014"/>
            <a:chExt cx="3896450" cy="148360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D251068-F5FF-4E91-BC57-C83FCB3DA493}"/>
                </a:ext>
              </a:extLst>
            </p:cNvPr>
            <p:cNvSpPr txBox="1"/>
            <p:nvPr/>
          </p:nvSpPr>
          <p:spPr>
            <a:xfrm>
              <a:off x="5523661" y="4318061"/>
              <a:ext cx="3137861" cy="13542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1800"/>
                </a:spcBef>
                <a:spcAft>
                  <a:spcPts val="600"/>
                </a:spcAft>
              </a:pPr>
              <a:r>
                <a:rPr lang="ru-RU" sz="1400" dirty="0"/>
                <a:t>Эмоциональная модальность</a:t>
              </a:r>
            </a:p>
            <a:p>
              <a:pPr>
                <a:spcBef>
                  <a:spcPts val="1800"/>
                </a:spcBef>
                <a:spcAft>
                  <a:spcPts val="600"/>
                </a:spcAft>
              </a:pPr>
              <a:r>
                <a:rPr lang="ru-RU" sz="1400" dirty="0"/>
                <a:t>Скорость речи преподавателя</a:t>
              </a:r>
            </a:p>
            <a:p>
              <a:pPr>
                <a:spcBef>
                  <a:spcPts val="1800"/>
                </a:spcBef>
                <a:spcAft>
                  <a:spcPts val="600"/>
                </a:spcAft>
              </a:pPr>
              <a:r>
                <a:rPr lang="ru-RU" sz="1400" dirty="0"/>
                <a:t>Распределение разговора</a:t>
              </a:r>
            </a:p>
          </p:txBody>
        </p:sp>
        <p:grpSp>
          <p:nvGrpSpPr>
            <p:cNvPr id="50" name="Группа 49">
              <a:extLst>
                <a:ext uri="{FF2B5EF4-FFF2-40B4-BE49-F238E27FC236}">
                  <a16:creationId xmlns:a16="http://schemas.microsoft.com/office/drawing/2014/main" id="{C22663BD-A5AA-43FA-9B62-7798BFA880C3}"/>
                </a:ext>
              </a:extLst>
            </p:cNvPr>
            <p:cNvGrpSpPr/>
            <p:nvPr/>
          </p:nvGrpSpPr>
          <p:grpSpPr>
            <a:xfrm>
              <a:off x="4765072" y="4258014"/>
              <a:ext cx="996358" cy="431615"/>
              <a:chOff x="5032032" y="1779582"/>
              <a:chExt cx="996358" cy="431615"/>
            </a:xfrm>
          </p:grpSpPr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id="{141DF4C5-38C0-4800-9AC9-A85B5F9662CF}"/>
                  </a:ext>
                </a:extLst>
              </p:cNvPr>
              <p:cNvSpPr/>
              <p:nvPr/>
            </p:nvSpPr>
            <p:spPr>
              <a:xfrm>
                <a:off x="5335266" y="1795368"/>
                <a:ext cx="400044" cy="400044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0DD49D"/>
                  </a:gs>
                  <a:gs pos="0">
                    <a:srgbClr val="0DD49D"/>
                  </a:gs>
                  <a:gs pos="100000">
                    <a:srgbClr val="84F984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153956E5-FA4C-4F12-8138-A26807723144}"/>
                  </a:ext>
                </a:extLst>
              </p:cNvPr>
              <p:cNvSpPr/>
              <p:nvPr/>
            </p:nvSpPr>
            <p:spPr>
              <a:xfrm>
                <a:off x="5032032" y="1779582"/>
                <a:ext cx="996358" cy="4316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/>
                  <a:t>01</a:t>
                </a: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A37BAFFD-3237-4FB1-86F8-234B0EDFB2E8}"/>
                </a:ext>
              </a:extLst>
            </p:cNvPr>
            <p:cNvGrpSpPr/>
            <p:nvPr/>
          </p:nvGrpSpPr>
          <p:grpSpPr>
            <a:xfrm>
              <a:off x="4765072" y="4779995"/>
              <a:ext cx="996358" cy="431615"/>
              <a:chOff x="5032032" y="1779582"/>
              <a:chExt cx="996358" cy="431615"/>
            </a:xfrm>
          </p:grpSpPr>
          <p:sp>
            <p:nvSpPr>
              <p:cNvPr id="55" name="Овал 54">
                <a:extLst>
                  <a:ext uri="{FF2B5EF4-FFF2-40B4-BE49-F238E27FC236}">
                    <a16:creationId xmlns:a16="http://schemas.microsoft.com/office/drawing/2014/main" id="{02CF7A8C-AB04-4BB0-B971-8BFA1458B3FF}"/>
                  </a:ext>
                </a:extLst>
              </p:cNvPr>
              <p:cNvSpPr/>
              <p:nvPr/>
            </p:nvSpPr>
            <p:spPr>
              <a:xfrm>
                <a:off x="5335266" y="1795368"/>
                <a:ext cx="400044" cy="400044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0DD49D"/>
                  </a:gs>
                  <a:gs pos="0">
                    <a:srgbClr val="0DD49D"/>
                  </a:gs>
                  <a:gs pos="100000">
                    <a:srgbClr val="84F984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356E4290-E65B-4BC8-B259-98C958A7E52E}"/>
                  </a:ext>
                </a:extLst>
              </p:cNvPr>
              <p:cNvSpPr/>
              <p:nvPr/>
            </p:nvSpPr>
            <p:spPr>
              <a:xfrm>
                <a:off x="5032032" y="1779582"/>
                <a:ext cx="996358" cy="4316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/>
                  <a:t>02</a:t>
                </a:r>
              </a:p>
            </p:txBody>
          </p:sp>
        </p:grpSp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1796CC4E-37A0-47ED-9995-6C08B729515D}"/>
                </a:ext>
              </a:extLst>
            </p:cNvPr>
            <p:cNvGrpSpPr/>
            <p:nvPr/>
          </p:nvGrpSpPr>
          <p:grpSpPr>
            <a:xfrm>
              <a:off x="4765072" y="5310006"/>
              <a:ext cx="996358" cy="431615"/>
              <a:chOff x="5032032" y="1779582"/>
              <a:chExt cx="996358" cy="431615"/>
            </a:xfrm>
          </p:grpSpPr>
          <p:sp>
            <p:nvSpPr>
              <p:cNvPr id="53" name="Овал 52">
                <a:extLst>
                  <a:ext uri="{FF2B5EF4-FFF2-40B4-BE49-F238E27FC236}">
                    <a16:creationId xmlns:a16="http://schemas.microsoft.com/office/drawing/2014/main" id="{C30F2F1F-2AB3-44A6-A8F4-5FA6CACF7692}"/>
                  </a:ext>
                </a:extLst>
              </p:cNvPr>
              <p:cNvSpPr/>
              <p:nvPr/>
            </p:nvSpPr>
            <p:spPr>
              <a:xfrm>
                <a:off x="5335266" y="1795368"/>
                <a:ext cx="400044" cy="400044"/>
              </a:xfrm>
              <a:prstGeom prst="ellipse">
                <a:avLst/>
              </a:prstGeom>
              <a:gradFill flip="none" rotWithShape="1">
                <a:gsLst>
                  <a:gs pos="36000">
                    <a:srgbClr val="0DD49D"/>
                  </a:gs>
                  <a:gs pos="0">
                    <a:srgbClr val="0DD49D"/>
                  </a:gs>
                  <a:gs pos="100000">
                    <a:srgbClr val="84F984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 53">
                <a:extLst>
                  <a:ext uri="{FF2B5EF4-FFF2-40B4-BE49-F238E27FC236}">
                    <a16:creationId xmlns:a16="http://schemas.microsoft.com/office/drawing/2014/main" id="{0CA41D6F-6883-4B54-82EC-22CC8DFFF6DF}"/>
                  </a:ext>
                </a:extLst>
              </p:cNvPr>
              <p:cNvSpPr/>
              <p:nvPr/>
            </p:nvSpPr>
            <p:spPr>
              <a:xfrm>
                <a:off x="5032032" y="1779582"/>
                <a:ext cx="996358" cy="4316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/>
                  <a:t>03</a:t>
                </a:r>
              </a:p>
            </p:txBody>
          </p:sp>
        </p:grpSp>
      </p:grp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B89EF69D-E031-4264-A202-22CF20F74F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8" t="-4972" r="6997" b="-4972"/>
          <a:stretch/>
        </p:blipFill>
        <p:spPr>
          <a:xfrm>
            <a:off x="1956398" y="4111165"/>
            <a:ext cx="3490398" cy="1797233"/>
          </a:xfrm>
          <a:prstGeom prst="round2SameRect">
            <a:avLst>
              <a:gd name="adj1" fmla="val 7814"/>
              <a:gd name="adj2" fmla="val 4261"/>
            </a:avLst>
          </a:prstGeom>
          <a:solidFill>
            <a:schemeClr val="bg1"/>
          </a:solidFill>
          <a:ln w="12700">
            <a:noFill/>
          </a:ln>
          <a:effectLst/>
        </p:spPr>
      </p:pic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98B399F6-92C0-43E2-9038-5B8E4BA35AA4}"/>
              </a:ext>
            </a:extLst>
          </p:cNvPr>
          <p:cNvSpPr/>
          <p:nvPr/>
        </p:nvSpPr>
        <p:spPr>
          <a:xfrm>
            <a:off x="2178726" y="4292215"/>
            <a:ext cx="698227" cy="274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B6C0F48E-FD84-4ACE-823C-8BD5F057E9CD}"/>
              </a:ext>
            </a:extLst>
          </p:cNvPr>
          <p:cNvSpPr/>
          <p:nvPr/>
        </p:nvSpPr>
        <p:spPr>
          <a:xfrm>
            <a:off x="1830129" y="4225674"/>
            <a:ext cx="1117942" cy="32316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r">
              <a:buClr>
                <a:schemeClr val="accent1"/>
              </a:buClr>
              <a:buSzPct val="120000"/>
              <a:defRPr/>
            </a:pPr>
            <a:r>
              <a:rPr lang="ru-RU" sz="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Обсуждение</a:t>
            </a:r>
          </a:p>
          <a:p>
            <a:pPr algn="r">
              <a:buClr>
                <a:schemeClr val="accent1"/>
              </a:buClr>
              <a:buSzPct val="120000"/>
              <a:defRPr/>
            </a:pPr>
            <a:r>
              <a:rPr lang="ru-RU" sz="700" dirty="0">
                <a:latin typeface="SB Sans Text Light" panose="020B0303040504020204" pitchFamily="34" charset="-52"/>
                <a:cs typeface="SB Sans Text Light" panose="020B0303040504020204" pitchFamily="34" charset="-52"/>
              </a:rPr>
              <a:t>20 мин. 13 с.</a:t>
            </a: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B045AF97-3FC6-4F7C-A39C-95EB59B185FD}"/>
              </a:ext>
            </a:extLst>
          </p:cNvPr>
          <p:cNvSpPr/>
          <p:nvPr/>
        </p:nvSpPr>
        <p:spPr>
          <a:xfrm>
            <a:off x="4184220" y="4534348"/>
            <a:ext cx="698227" cy="274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85C13F95-D42C-4280-8703-DE628DF0385E}"/>
              </a:ext>
            </a:extLst>
          </p:cNvPr>
          <p:cNvSpPr/>
          <p:nvPr/>
        </p:nvSpPr>
        <p:spPr>
          <a:xfrm>
            <a:off x="4076452" y="4548839"/>
            <a:ext cx="698227" cy="274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DD5DBBAE-DC07-4F87-A4C7-D62357D9C143}"/>
              </a:ext>
            </a:extLst>
          </p:cNvPr>
          <p:cNvSpPr/>
          <p:nvPr/>
        </p:nvSpPr>
        <p:spPr>
          <a:xfrm>
            <a:off x="4064042" y="4910380"/>
            <a:ext cx="1085857" cy="274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72F9761-3701-4877-8B31-0C6211F1ED96}"/>
              </a:ext>
            </a:extLst>
          </p:cNvPr>
          <p:cNvSpPr/>
          <p:nvPr/>
        </p:nvSpPr>
        <p:spPr>
          <a:xfrm>
            <a:off x="4133592" y="4868314"/>
            <a:ext cx="1118847" cy="44627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buClr>
                <a:schemeClr val="accent1"/>
              </a:buClr>
              <a:buSzPct val="120000"/>
              <a:defRPr/>
            </a:pPr>
            <a:r>
              <a:rPr lang="ru-RU" sz="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Речь </a:t>
            </a:r>
            <a:br>
              <a:rPr lang="ru-RU" sz="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</a:br>
            <a:r>
              <a:rPr lang="ru-RU" sz="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преподавателя</a:t>
            </a:r>
          </a:p>
          <a:p>
            <a:pPr>
              <a:buClr>
                <a:schemeClr val="accent1"/>
              </a:buClr>
              <a:buSzPct val="120000"/>
              <a:defRPr/>
            </a:pPr>
            <a:r>
              <a:rPr lang="ru-RU" sz="700" dirty="0">
                <a:latin typeface="SB Sans Text Light" panose="020B0303040504020204" pitchFamily="34" charset="-52"/>
                <a:cs typeface="SB Sans Text Light" panose="020B0303040504020204" pitchFamily="34" charset="-52"/>
              </a:rPr>
              <a:t>25 мин. 44 с.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D8C4A977-DD60-4189-A9B0-A477177C8BB6}"/>
              </a:ext>
            </a:extLst>
          </p:cNvPr>
          <p:cNvSpPr/>
          <p:nvPr/>
        </p:nvSpPr>
        <p:spPr>
          <a:xfrm>
            <a:off x="2439731" y="5589221"/>
            <a:ext cx="542928" cy="2743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CEAD63BD-D371-4E76-91C8-93F194E2E2CE}"/>
              </a:ext>
            </a:extLst>
          </p:cNvPr>
          <p:cNvSpPr/>
          <p:nvPr/>
        </p:nvSpPr>
        <p:spPr>
          <a:xfrm>
            <a:off x="2178726" y="5505837"/>
            <a:ext cx="776630" cy="32316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r">
              <a:buClr>
                <a:schemeClr val="accent1"/>
              </a:buClr>
              <a:buSzPct val="120000"/>
              <a:defRPr/>
            </a:pPr>
            <a:r>
              <a:rPr lang="ru-RU" sz="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Тишина</a:t>
            </a:r>
          </a:p>
          <a:p>
            <a:pPr algn="r">
              <a:buClr>
                <a:schemeClr val="accent1"/>
              </a:buClr>
              <a:buSzPct val="120000"/>
              <a:defRPr/>
            </a:pPr>
            <a:r>
              <a:rPr lang="ru-RU" sz="700" dirty="0">
                <a:latin typeface="SB Sans Text Light" panose="020B0303040504020204" pitchFamily="34" charset="-52"/>
                <a:cs typeface="SB Sans Text Light" panose="020B0303040504020204" pitchFamily="34" charset="-52"/>
              </a:rPr>
              <a:t>5 мин.</a:t>
            </a:r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27FA9F78-88A3-434E-8471-00C0D11473B0}"/>
              </a:ext>
            </a:extLst>
          </p:cNvPr>
          <p:cNvGrpSpPr/>
          <p:nvPr/>
        </p:nvGrpSpPr>
        <p:grpSpPr>
          <a:xfrm>
            <a:off x="4910205" y="4161214"/>
            <a:ext cx="442896" cy="431615"/>
            <a:chOff x="5308763" y="4215189"/>
            <a:chExt cx="442896" cy="431615"/>
          </a:xfrm>
        </p:grpSpPr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71830D8D-9395-4069-B1CB-E15EC59527E0}"/>
                </a:ext>
              </a:extLst>
            </p:cNvPr>
            <p:cNvSpPr/>
            <p:nvPr/>
          </p:nvSpPr>
          <p:spPr>
            <a:xfrm>
              <a:off x="5335266" y="4231967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26FDE413-5203-40DF-B0C2-D027D7D47A21}"/>
                </a:ext>
              </a:extLst>
            </p:cNvPr>
            <p:cNvSpPr/>
            <p:nvPr/>
          </p:nvSpPr>
          <p:spPr>
            <a:xfrm>
              <a:off x="5308763" y="4215189"/>
              <a:ext cx="442896" cy="4316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/>
                <a:t>03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3E032599-3A33-44BE-878B-31953EC58A2D}"/>
              </a:ext>
            </a:extLst>
          </p:cNvPr>
          <p:cNvGrpSpPr/>
          <p:nvPr/>
        </p:nvGrpSpPr>
        <p:grpSpPr>
          <a:xfrm>
            <a:off x="9387236" y="1779582"/>
            <a:ext cx="613754" cy="431615"/>
            <a:chOff x="9168421" y="1779582"/>
            <a:chExt cx="613754" cy="431615"/>
          </a:xfrm>
        </p:grpSpPr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AB584EEA-4826-41B4-8120-9030DDAC0FA1}"/>
                </a:ext>
              </a:extLst>
            </p:cNvPr>
            <p:cNvSpPr/>
            <p:nvPr/>
          </p:nvSpPr>
          <p:spPr>
            <a:xfrm>
              <a:off x="9275276" y="1795368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40929DE1-140F-4ED5-B02E-5A7B52A369F4}"/>
                </a:ext>
              </a:extLst>
            </p:cNvPr>
            <p:cNvSpPr/>
            <p:nvPr/>
          </p:nvSpPr>
          <p:spPr>
            <a:xfrm>
              <a:off x="9168421" y="1779582"/>
              <a:ext cx="613754" cy="4316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/>
                <a:t>02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648C22-91EF-4FC1-A516-D97C99CE9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Другие метрики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8636776-E924-48EF-BAE5-B19985B8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1CCB89FB-36C0-4B9D-8A53-88860A1A8C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3" t="16186" r="4695" b="3045"/>
          <a:stretch/>
        </p:blipFill>
        <p:spPr>
          <a:xfrm>
            <a:off x="5714475" y="2208113"/>
            <a:ext cx="4094839" cy="160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89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Скругленный прямоугольник 5">
            <a:extLst>
              <a:ext uri="{FF2B5EF4-FFF2-40B4-BE49-F238E27FC236}">
                <a16:creationId xmlns:a16="http://schemas.microsoft.com/office/drawing/2014/main" id="{37B9ABFE-BA0B-400C-85CD-04C0A581B39A}"/>
              </a:ext>
            </a:extLst>
          </p:cNvPr>
          <p:cNvSpPr/>
          <p:nvPr/>
        </p:nvSpPr>
        <p:spPr>
          <a:xfrm>
            <a:off x="695325" y="1861596"/>
            <a:ext cx="3589076" cy="2910534"/>
          </a:xfrm>
          <a:prstGeom prst="roundRect">
            <a:avLst>
              <a:gd name="adj" fmla="val 5796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spcBef>
                <a:spcPts val="1200"/>
              </a:spcBef>
              <a:buClr>
                <a:srgbClr val="000000"/>
              </a:buClr>
              <a:buSzPts val="1400"/>
            </a:pPr>
            <a:r>
              <a:rPr lang="ru-RU" sz="1600" dirty="0">
                <a:solidFill>
                  <a:srgbClr val="1F265C"/>
                </a:solidFill>
                <a:latin typeface="+mj-lt"/>
                <a:ea typeface="Play"/>
                <a:cs typeface="Play"/>
              </a:rPr>
              <a:t>Аналитика занятий</a:t>
            </a:r>
          </a:p>
          <a:p>
            <a:pPr marL="288000">
              <a:spcBef>
                <a:spcPts val="1200"/>
              </a:spcBef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Позволяет просматривать </a:t>
            </a:r>
            <a:br>
              <a:rPr lang="en-US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статистику по школе и группе</a:t>
            </a:r>
          </a:p>
          <a:p>
            <a:pPr marL="288000">
              <a:spcBef>
                <a:spcPts val="1200"/>
              </a:spcBef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Создаёт конспекты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и стенограммы занятий</a:t>
            </a:r>
          </a:p>
          <a:p>
            <a:pPr marL="288000">
              <a:spcBef>
                <a:spcPts val="1200"/>
              </a:spcBef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Распознаёт приёмы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взаимодействия с классом</a:t>
            </a:r>
          </a:p>
          <a:p>
            <a:pPr marL="288000">
              <a:spcBef>
                <a:spcPts val="1200"/>
              </a:spcBef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Предлагает новые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решения, чтобы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разнообразить уроки</a:t>
            </a:r>
          </a:p>
        </p:txBody>
      </p:sp>
      <p:sp>
        <p:nvSpPr>
          <p:cNvPr id="114" name="Скругленный прямоугольник 6">
            <a:extLst>
              <a:ext uri="{FF2B5EF4-FFF2-40B4-BE49-F238E27FC236}">
                <a16:creationId xmlns:a16="http://schemas.microsoft.com/office/drawing/2014/main" id="{13B470AA-C18C-452A-BAD7-D0620650F571}"/>
              </a:ext>
            </a:extLst>
          </p:cNvPr>
          <p:cNvSpPr/>
          <p:nvPr/>
        </p:nvSpPr>
        <p:spPr>
          <a:xfrm>
            <a:off x="695325" y="4881354"/>
            <a:ext cx="3582279" cy="1184247"/>
          </a:xfrm>
          <a:prstGeom prst="roundRect">
            <a:avLst>
              <a:gd name="adj" fmla="val 10739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Совместные исследования </a:t>
            </a:r>
            <a:br>
              <a:rPr lang="ru-RU" sz="1400" dirty="0">
                <a:solidFill>
                  <a:srgbClr val="1F265C"/>
                </a:solidFill>
                <a:latin typeface="+mj-lt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</a:rPr>
              <a:t>и разработка</a:t>
            </a:r>
          </a:p>
        </p:txBody>
      </p:sp>
      <p:sp>
        <p:nvSpPr>
          <p:cNvPr id="125" name="Скругленный прямоугольник 7">
            <a:extLst>
              <a:ext uri="{FF2B5EF4-FFF2-40B4-BE49-F238E27FC236}">
                <a16:creationId xmlns:a16="http://schemas.microsoft.com/office/drawing/2014/main" id="{81777D81-8E52-4827-A7CD-76280F4222F5}"/>
              </a:ext>
            </a:extLst>
          </p:cNvPr>
          <p:cNvSpPr/>
          <p:nvPr/>
        </p:nvSpPr>
        <p:spPr>
          <a:xfrm>
            <a:off x="4392959" y="1861595"/>
            <a:ext cx="3841328" cy="1400652"/>
          </a:xfrm>
          <a:prstGeom prst="roundRect">
            <a:avLst>
              <a:gd name="adj" fmla="val 10926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600" dirty="0">
                <a:solidFill>
                  <a:srgbClr val="1F265C"/>
                </a:solidFill>
                <a:latin typeface="+mj-lt"/>
              </a:rPr>
              <a:t>Конструктор </a:t>
            </a:r>
            <a:br>
              <a:rPr lang="ru-RU" sz="1600" dirty="0">
                <a:solidFill>
                  <a:srgbClr val="1F265C"/>
                </a:solidFill>
                <a:latin typeface="+mj-lt"/>
              </a:rPr>
            </a:br>
            <a:r>
              <a:rPr lang="ru-RU" sz="1600" dirty="0">
                <a:solidFill>
                  <a:srgbClr val="1F265C"/>
                </a:solidFill>
                <a:latin typeface="+mj-lt"/>
              </a:rPr>
              <a:t>викторин</a:t>
            </a:r>
          </a:p>
          <a:p>
            <a:pPr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Поможет разнообразить </a:t>
            </a:r>
          </a:p>
          <a:p>
            <a:pPr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занятия и повысить </a:t>
            </a:r>
          </a:p>
          <a:p>
            <a:pPr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вовлечённость учеников</a:t>
            </a:r>
          </a:p>
        </p:txBody>
      </p:sp>
      <p:sp>
        <p:nvSpPr>
          <p:cNvPr id="126" name="Скругленный прямоугольник 8">
            <a:extLst>
              <a:ext uri="{FF2B5EF4-FFF2-40B4-BE49-F238E27FC236}">
                <a16:creationId xmlns:a16="http://schemas.microsoft.com/office/drawing/2014/main" id="{7CC0E9CC-F864-463A-8D48-4E0E636C40AD}"/>
              </a:ext>
            </a:extLst>
          </p:cNvPr>
          <p:cNvSpPr/>
          <p:nvPr/>
        </p:nvSpPr>
        <p:spPr>
          <a:xfrm>
            <a:off x="4392959" y="3371475"/>
            <a:ext cx="3841328" cy="1400653"/>
          </a:xfrm>
          <a:prstGeom prst="roundRect">
            <a:avLst>
              <a:gd name="adj" fmla="val 8973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600" dirty="0">
                <a:solidFill>
                  <a:srgbClr val="1F265C"/>
                </a:solidFill>
                <a:latin typeface="+mj-lt"/>
              </a:rPr>
              <a:t>Лаборатория заданий</a:t>
            </a:r>
          </a:p>
          <a:p>
            <a:pPr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Помогает создавать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задания с ИИ, приглашать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учеников и анализировать </a:t>
            </a:r>
            <a:br>
              <a:rPr lang="ru-RU" sz="1200" dirty="0">
                <a:solidFill>
                  <a:schemeClr val="tx1"/>
                </a:solidFill>
                <a:ea typeface="Play"/>
                <a:cs typeface="Play"/>
              </a:rPr>
            </a:br>
            <a:r>
              <a:rPr lang="ru-RU" sz="1200" dirty="0">
                <a:solidFill>
                  <a:schemeClr val="tx1"/>
                </a:solidFill>
                <a:ea typeface="Play"/>
                <a:cs typeface="Play"/>
              </a:rPr>
              <a:t>их успеваемость</a:t>
            </a:r>
          </a:p>
        </p:txBody>
      </p:sp>
      <p:sp>
        <p:nvSpPr>
          <p:cNvPr id="134" name="Скругленный прямоугольник 29">
            <a:extLst>
              <a:ext uri="{FF2B5EF4-FFF2-40B4-BE49-F238E27FC236}">
                <a16:creationId xmlns:a16="http://schemas.microsoft.com/office/drawing/2014/main" id="{184B24A5-B6A4-4F11-8A1B-F3F8719A1298}"/>
              </a:ext>
            </a:extLst>
          </p:cNvPr>
          <p:cNvSpPr/>
          <p:nvPr/>
        </p:nvSpPr>
        <p:spPr>
          <a:xfrm>
            <a:off x="4392959" y="4881357"/>
            <a:ext cx="2519222" cy="1184246"/>
          </a:xfrm>
          <a:prstGeom prst="roundRect">
            <a:avLst>
              <a:gd name="adj" fmla="val 10739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Консультативная поддержка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5832AF43-A674-4DC6-8BBA-393F2068A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68" y="692151"/>
            <a:ext cx="7260645" cy="596922"/>
          </a:xfrm>
        </p:spPr>
        <p:txBody>
          <a:bodyPr/>
          <a:lstStyle/>
          <a:p>
            <a:r>
              <a:rPr lang="ru-RU" dirty="0"/>
              <a:t>Ассистент преподавателя</a:t>
            </a:r>
          </a:p>
        </p:txBody>
      </p:sp>
      <p:sp>
        <p:nvSpPr>
          <p:cNvPr id="41" name="Объект 40">
            <a:extLst>
              <a:ext uri="{FF2B5EF4-FFF2-40B4-BE49-F238E27FC236}">
                <a16:creationId xmlns:a16="http://schemas.microsoft.com/office/drawing/2014/main" id="{5BB24DD6-E779-4BD6-8270-DD51FB668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68" y="1170948"/>
            <a:ext cx="7005499" cy="7306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Сервис с применением технологий искусственного интеллекта. Помогает педагогам в саморазвитии и решении рабочих задач</a:t>
            </a:r>
          </a:p>
        </p:txBody>
      </p:sp>
      <p:sp>
        <p:nvSpPr>
          <p:cNvPr id="47" name="Номер слайда 46">
            <a:extLst>
              <a:ext uri="{FF2B5EF4-FFF2-40B4-BE49-F238E27FC236}">
                <a16:creationId xmlns:a16="http://schemas.microsoft.com/office/drawing/2014/main" id="{7084D517-7387-425F-8649-33CEB9077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13" name="Freeform 5">
            <a:extLst>
              <a:ext uri="{FF2B5EF4-FFF2-40B4-BE49-F238E27FC236}">
                <a16:creationId xmlns:a16="http://schemas.microsoft.com/office/drawing/2014/main" id="{B438C696-0F11-468A-A999-541187C61D45}"/>
              </a:ext>
            </a:extLst>
          </p:cNvPr>
          <p:cNvSpPr>
            <a:spLocks noEditPoints="1"/>
          </p:cNvSpPr>
          <p:nvPr/>
        </p:nvSpPr>
        <p:spPr bwMode="auto">
          <a:xfrm>
            <a:off x="880637" y="2471684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87C0C25D-8BD3-42BC-AF4E-EC1EA3E57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05" y="5470144"/>
            <a:ext cx="1415800" cy="430499"/>
          </a:xfrm>
          <a:prstGeom prst="rect">
            <a:avLst/>
          </a:prstGeom>
        </p:spPr>
      </p:pic>
      <p:pic>
        <p:nvPicPr>
          <p:cNvPr id="116" name="Рисунок 115">
            <a:extLst>
              <a:ext uri="{FF2B5EF4-FFF2-40B4-BE49-F238E27FC236}">
                <a16:creationId xmlns:a16="http://schemas.microsoft.com/office/drawing/2014/main" id="{4A9BD8ED-1D85-414D-B200-04F6748381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1897" y="5280605"/>
            <a:ext cx="802991" cy="745509"/>
          </a:xfrm>
          <a:prstGeom prst="rect">
            <a:avLst/>
          </a:prstGeom>
        </p:spPr>
      </p:pic>
      <p:pic>
        <p:nvPicPr>
          <p:cNvPr id="117" name="Рисунок 116">
            <a:extLst>
              <a:ext uri="{FF2B5EF4-FFF2-40B4-BE49-F238E27FC236}">
                <a16:creationId xmlns:a16="http://schemas.microsoft.com/office/drawing/2014/main" id="{F70CAE2D-3E8C-4C78-A892-4B46E782FF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927" y="5521194"/>
            <a:ext cx="658836" cy="304172"/>
          </a:xfrm>
          <a:prstGeom prst="rect">
            <a:avLst/>
          </a:prstGeom>
        </p:spPr>
      </p:pic>
      <p:sp>
        <p:nvSpPr>
          <p:cNvPr id="118" name="Freeform 5">
            <a:extLst>
              <a:ext uri="{FF2B5EF4-FFF2-40B4-BE49-F238E27FC236}">
                <a16:creationId xmlns:a16="http://schemas.microsoft.com/office/drawing/2014/main" id="{3471918E-A09B-4067-8142-FB697F704183}"/>
              </a:ext>
            </a:extLst>
          </p:cNvPr>
          <p:cNvSpPr>
            <a:spLocks noEditPoints="1"/>
          </p:cNvSpPr>
          <p:nvPr/>
        </p:nvSpPr>
        <p:spPr bwMode="auto">
          <a:xfrm>
            <a:off x="880637" y="2471030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9" name="Freeform 5">
            <a:extLst>
              <a:ext uri="{FF2B5EF4-FFF2-40B4-BE49-F238E27FC236}">
                <a16:creationId xmlns:a16="http://schemas.microsoft.com/office/drawing/2014/main" id="{95750DE8-2E6C-4483-8DDA-8D842D934FC7}"/>
              </a:ext>
            </a:extLst>
          </p:cNvPr>
          <p:cNvSpPr>
            <a:spLocks noEditPoints="1"/>
          </p:cNvSpPr>
          <p:nvPr/>
        </p:nvSpPr>
        <p:spPr bwMode="auto">
          <a:xfrm>
            <a:off x="880637" y="2969173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0" name="Freeform 5">
            <a:extLst>
              <a:ext uri="{FF2B5EF4-FFF2-40B4-BE49-F238E27FC236}">
                <a16:creationId xmlns:a16="http://schemas.microsoft.com/office/drawing/2014/main" id="{828F1AE9-889B-413A-B905-0D168129F2B7}"/>
              </a:ext>
            </a:extLst>
          </p:cNvPr>
          <p:cNvSpPr>
            <a:spLocks noEditPoints="1"/>
          </p:cNvSpPr>
          <p:nvPr/>
        </p:nvSpPr>
        <p:spPr bwMode="auto">
          <a:xfrm>
            <a:off x="880637" y="3496941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1" name="Freeform 5">
            <a:extLst>
              <a:ext uri="{FF2B5EF4-FFF2-40B4-BE49-F238E27FC236}">
                <a16:creationId xmlns:a16="http://schemas.microsoft.com/office/drawing/2014/main" id="{4DEE27A4-7158-4341-A253-784BC5AF9431}"/>
              </a:ext>
            </a:extLst>
          </p:cNvPr>
          <p:cNvSpPr>
            <a:spLocks noEditPoints="1"/>
          </p:cNvSpPr>
          <p:nvPr/>
        </p:nvSpPr>
        <p:spPr bwMode="auto">
          <a:xfrm>
            <a:off x="880637" y="3995384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rgbClr val="2F62BE"/>
              </a:gs>
              <a:gs pos="100000">
                <a:srgbClr val="2E7FD1"/>
              </a:gs>
            </a:gsLst>
            <a:path path="circle">
              <a:fillToRect l="100000" t="10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963E9652-A791-4A1D-AD3E-FF82B885A943}"/>
              </a:ext>
            </a:extLst>
          </p:cNvPr>
          <p:cNvGrpSpPr/>
          <p:nvPr/>
        </p:nvGrpSpPr>
        <p:grpSpPr>
          <a:xfrm>
            <a:off x="3287713" y="3742835"/>
            <a:ext cx="804114" cy="863634"/>
            <a:chOff x="3351532" y="3697708"/>
            <a:chExt cx="645681" cy="693474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294B3CA7-15CF-479F-8362-FF2EE1F27DDB}"/>
                </a:ext>
              </a:extLst>
            </p:cNvPr>
            <p:cNvSpPr/>
            <p:nvPr/>
          </p:nvSpPr>
          <p:spPr>
            <a:xfrm>
              <a:off x="3375044" y="3769013"/>
              <a:ext cx="622169" cy="622169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4" name="Рисунок 123">
              <a:extLst>
                <a:ext uri="{FF2B5EF4-FFF2-40B4-BE49-F238E27FC236}">
                  <a16:creationId xmlns:a16="http://schemas.microsoft.com/office/drawing/2014/main" id="{77A82A1B-5434-4CDF-B36C-69A60E79B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1532" y="3697708"/>
              <a:ext cx="624840" cy="624840"/>
            </a:xfrm>
            <a:prstGeom prst="rect">
              <a:avLst/>
            </a:prstGeom>
            <a:effectLst>
              <a:outerShdw blurRad="50800" dist="38100" dir="2700000" algn="tl" rotWithShape="0">
                <a:srgbClr val="0846A6">
                  <a:alpha val="15000"/>
                </a:srgbClr>
              </a:outerShdw>
            </a:effectLst>
          </p:spPr>
        </p:pic>
      </p:grp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23E2FFCC-400F-494C-8925-266C0F6276B6}"/>
              </a:ext>
            </a:extLst>
          </p:cNvPr>
          <p:cNvGrpSpPr/>
          <p:nvPr/>
        </p:nvGrpSpPr>
        <p:grpSpPr>
          <a:xfrm>
            <a:off x="7039715" y="2127954"/>
            <a:ext cx="1065934" cy="1008830"/>
            <a:chOff x="6641607" y="2193615"/>
            <a:chExt cx="848079" cy="802646"/>
          </a:xfrm>
        </p:grpSpPr>
        <p:sp>
          <p:nvSpPr>
            <p:cNvPr id="132" name="Овал 131">
              <a:extLst>
                <a:ext uri="{FF2B5EF4-FFF2-40B4-BE49-F238E27FC236}">
                  <a16:creationId xmlns:a16="http://schemas.microsoft.com/office/drawing/2014/main" id="{EC90AFE0-E9AC-4847-A741-F1CD142331E0}"/>
                </a:ext>
              </a:extLst>
            </p:cNvPr>
            <p:cNvSpPr/>
            <p:nvPr/>
          </p:nvSpPr>
          <p:spPr>
            <a:xfrm>
              <a:off x="6723040" y="2342119"/>
              <a:ext cx="622169" cy="622169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3" name="Рисунок 132">
              <a:extLst>
                <a:ext uri="{FF2B5EF4-FFF2-40B4-BE49-F238E27FC236}">
                  <a16:creationId xmlns:a16="http://schemas.microsoft.com/office/drawing/2014/main" id="{933AB490-D5BD-429E-AEC3-F14DC3792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41607" y="2193615"/>
              <a:ext cx="848079" cy="802646"/>
            </a:xfrm>
            <a:prstGeom prst="rect">
              <a:avLst/>
            </a:prstGeom>
          </p:spPr>
        </p:pic>
      </p:grpSp>
      <p:grpSp>
        <p:nvGrpSpPr>
          <p:cNvPr id="135" name="Рисунок 447">
            <a:extLst>
              <a:ext uri="{FF2B5EF4-FFF2-40B4-BE49-F238E27FC236}">
                <a16:creationId xmlns:a16="http://schemas.microsoft.com/office/drawing/2014/main" id="{872796B2-24FB-46A5-AEEF-3ED37D523796}"/>
              </a:ext>
            </a:extLst>
          </p:cNvPr>
          <p:cNvGrpSpPr/>
          <p:nvPr/>
        </p:nvGrpSpPr>
        <p:grpSpPr>
          <a:xfrm>
            <a:off x="4582122" y="5521194"/>
            <a:ext cx="1506951" cy="302573"/>
            <a:chOff x="3156925" y="5728168"/>
            <a:chExt cx="2389752" cy="479826"/>
          </a:xfrm>
        </p:grpSpPr>
        <p:grpSp>
          <p:nvGrpSpPr>
            <p:cNvPr id="136" name="Рисунок 447">
              <a:extLst>
                <a:ext uri="{FF2B5EF4-FFF2-40B4-BE49-F238E27FC236}">
                  <a16:creationId xmlns:a16="http://schemas.microsoft.com/office/drawing/2014/main" id="{8E7119FB-6608-4FDE-BD21-F8B863BD91FB}"/>
                </a:ext>
              </a:extLst>
            </p:cNvPr>
            <p:cNvGrpSpPr/>
            <p:nvPr/>
          </p:nvGrpSpPr>
          <p:grpSpPr>
            <a:xfrm>
              <a:off x="3156925" y="5763154"/>
              <a:ext cx="467579" cy="411164"/>
              <a:chOff x="3156925" y="5763154"/>
              <a:chExt cx="467579" cy="411164"/>
            </a:xfrm>
          </p:grpSpPr>
          <p:sp>
            <p:nvSpPr>
              <p:cNvPr id="164" name="Полилиния 107">
                <a:extLst>
                  <a:ext uri="{FF2B5EF4-FFF2-40B4-BE49-F238E27FC236}">
                    <a16:creationId xmlns:a16="http://schemas.microsoft.com/office/drawing/2014/main" id="{1218E489-5F0C-4BEB-B0F8-CCE1A32FDBCC}"/>
                  </a:ext>
                </a:extLst>
              </p:cNvPr>
              <p:cNvSpPr/>
              <p:nvPr/>
            </p:nvSpPr>
            <p:spPr>
              <a:xfrm>
                <a:off x="3493759" y="5763846"/>
                <a:ext cx="130745" cy="410472"/>
              </a:xfrm>
              <a:custGeom>
                <a:avLst/>
                <a:gdLst>
                  <a:gd name="connsiteX0" fmla="*/ 93959 w 130745"/>
                  <a:gd name="connsiteY0" fmla="*/ 290355 h 410472"/>
                  <a:gd name="connsiteX1" fmla="*/ 70913 w 130745"/>
                  <a:gd name="connsiteY1" fmla="*/ 329462 h 410472"/>
                  <a:gd name="connsiteX2" fmla="*/ 1330 w 130745"/>
                  <a:gd name="connsiteY2" fmla="*/ 369009 h 410472"/>
                  <a:gd name="connsiteX3" fmla="*/ 0 w 130745"/>
                  <a:gd name="connsiteY3" fmla="*/ 371206 h 410472"/>
                  <a:gd name="connsiteX4" fmla="*/ 0 w 130745"/>
                  <a:gd name="connsiteY4" fmla="*/ 408556 h 410472"/>
                  <a:gd name="connsiteX5" fmla="*/ 3102 w 130745"/>
                  <a:gd name="connsiteY5" fmla="*/ 410314 h 410472"/>
                  <a:gd name="connsiteX6" fmla="*/ 103710 w 130745"/>
                  <a:gd name="connsiteY6" fmla="*/ 353190 h 410472"/>
                  <a:gd name="connsiteX7" fmla="*/ 130745 w 130745"/>
                  <a:gd name="connsiteY7" fmla="*/ 307052 h 410472"/>
                  <a:gd name="connsiteX8" fmla="*/ 130745 w 130745"/>
                  <a:gd name="connsiteY8" fmla="*/ 103606 h 410472"/>
                  <a:gd name="connsiteX9" fmla="*/ 103710 w 130745"/>
                  <a:gd name="connsiteY9" fmla="*/ 57468 h 410472"/>
                  <a:gd name="connsiteX10" fmla="*/ 3102 w 130745"/>
                  <a:gd name="connsiteY10" fmla="*/ 345 h 410472"/>
                  <a:gd name="connsiteX11" fmla="*/ 0 w 130745"/>
                  <a:gd name="connsiteY11" fmla="*/ 2102 h 410472"/>
                  <a:gd name="connsiteX12" fmla="*/ 0 w 130745"/>
                  <a:gd name="connsiteY12" fmla="*/ 39452 h 410472"/>
                  <a:gd name="connsiteX13" fmla="*/ 1330 w 130745"/>
                  <a:gd name="connsiteY13" fmla="*/ 41649 h 410472"/>
                  <a:gd name="connsiteX14" fmla="*/ 70913 w 130745"/>
                  <a:gd name="connsiteY14" fmla="*/ 81196 h 410472"/>
                  <a:gd name="connsiteX15" fmla="*/ 93959 w 130745"/>
                  <a:gd name="connsiteY15" fmla="*/ 120303 h 410472"/>
                  <a:gd name="connsiteX16" fmla="*/ 93959 w 130745"/>
                  <a:gd name="connsiteY16" fmla="*/ 290355 h 410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0745" h="410472">
                    <a:moveTo>
                      <a:pt x="93959" y="290355"/>
                    </a:moveTo>
                    <a:cubicBezTo>
                      <a:pt x="93959" y="306613"/>
                      <a:pt x="85095" y="321113"/>
                      <a:pt x="70913" y="329462"/>
                    </a:cubicBezTo>
                    <a:lnTo>
                      <a:pt x="1330" y="369009"/>
                    </a:lnTo>
                    <a:cubicBezTo>
                      <a:pt x="443" y="369448"/>
                      <a:pt x="0" y="369888"/>
                      <a:pt x="0" y="371206"/>
                    </a:cubicBezTo>
                    <a:lnTo>
                      <a:pt x="0" y="408556"/>
                    </a:lnTo>
                    <a:cubicBezTo>
                      <a:pt x="0" y="410314"/>
                      <a:pt x="1773" y="410753"/>
                      <a:pt x="3102" y="410314"/>
                    </a:cubicBezTo>
                    <a:lnTo>
                      <a:pt x="103710" y="353190"/>
                    </a:lnTo>
                    <a:cubicBezTo>
                      <a:pt x="120551" y="343523"/>
                      <a:pt x="130745" y="325947"/>
                      <a:pt x="130745" y="307052"/>
                    </a:cubicBezTo>
                    <a:lnTo>
                      <a:pt x="130745" y="103606"/>
                    </a:lnTo>
                    <a:cubicBezTo>
                      <a:pt x="130745" y="84711"/>
                      <a:pt x="120551" y="66696"/>
                      <a:pt x="103710" y="57468"/>
                    </a:cubicBezTo>
                    <a:lnTo>
                      <a:pt x="3102" y="345"/>
                    </a:lnTo>
                    <a:cubicBezTo>
                      <a:pt x="1773" y="-534"/>
                      <a:pt x="0" y="345"/>
                      <a:pt x="0" y="2102"/>
                    </a:cubicBezTo>
                    <a:lnTo>
                      <a:pt x="0" y="39452"/>
                    </a:lnTo>
                    <a:cubicBezTo>
                      <a:pt x="0" y="40770"/>
                      <a:pt x="443" y="41210"/>
                      <a:pt x="1330" y="41649"/>
                    </a:cubicBezTo>
                    <a:lnTo>
                      <a:pt x="70913" y="81196"/>
                    </a:lnTo>
                    <a:cubicBezTo>
                      <a:pt x="85095" y="89105"/>
                      <a:pt x="93959" y="104045"/>
                      <a:pt x="93959" y="120303"/>
                    </a:cubicBezTo>
                    <a:lnTo>
                      <a:pt x="93959" y="290355"/>
                    </a:lnTo>
                    <a:close/>
                  </a:path>
                </a:pathLst>
              </a:custGeom>
              <a:solidFill>
                <a:srgbClr val="182D44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5" name="Полилиния 108">
                <a:extLst>
                  <a:ext uri="{FF2B5EF4-FFF2-40B4-BE49-F238E27FC236}">
                    <a16:creationId xmlns:a16="http://schemas.microsoft.com/office/drawing/2014/main" id="{070AEAD5-8146-4882-AC61-0D4CBC8E3B11}"/>
                  </a:ext>
                </a:extLst>
              </p:cNvPr>
              <p:cNvSpPr/>
              <p:nvPr/>
            </p:nvSpPr>
            <p:spPr>
              <a:xfrm>
                <a:off x="3403209" y="5826405"/>
                <a:ext cx="147723" cy="285426"/>
              </a:xfrm>
              <a:custGeom>
                <a:avLst/>
                <a:gdLst>
                  <a:gd name="connsiteX0" fmla="*/ 53322 w 147723"/>
                  <a:gd name="connsiteY0" fmla="*/ 182 h 285426"/>
                  <a:gd name="connsiteX1" fmla="*/ 39582 w 147723"/>
                  <a:gd name="connsiteY1" fmla="*/ 8091 h 285426"/>
                  <a:gd name="connsiteX2" fmla="*/ 1024 w 147723"/>
                  <a:gd name="connsiteY2" fmla="*/ 30062 h 285426"/>
                  <a:gd name="connsiteX3" fmla="*/ 1024 w 147723"/>
                  <a:gd name="connsiteY3" fmla="*/ 33138 h 285426"/>
                  <a:gd name="connsiteX4" fmla="*/ 79027 w 147723"/>
                  <a:gd name="connsiteY4" fmla="*/ 77518 h 285426"/>
                  <a:gd name="connsiteX5" fmla="*/ 90994 w 147723"/>
                  <a:gd name="connsiteY5" fmla="*/ 97731 h 285426"/>
                  <a:gd name="connsiteX6" fmla="*/ 90994 w 147723"/>
                  <a:gd name="connsiteY6" fmla="*/ 186931 h 285426"/>
                  <a:gd name="connsiteX7" fmla="*/ 79027 w 147723"/>
                  <a:gd name="connsiteY7" fmla="*/ 207144 h 285426"/>
                  <a:gd name="connsiteX8" fmla="*/ 1024 w 147723"/>
                  <a:gd name="connsiteY8" fmla="*/ 251963 h 285426"/>
                  <a:gd name="connsiteX9" fmla="*/ 1024 w 147723"/>
                  <a:gd name="connsiteY9" fmla="*/ 255039 h 285426"/>
                  <a:gd name="connsiteX10" fmla="*/ 39582 w 147723"/>
                  <a:gd name="connsiteY10" fmla="*/ 277010 h 285426"/>
                  <a:gd name="connsiteX11" fmla="*/ 53322 w 147723"/>
                  <a:gd name="connsiteY11" fmla="*/ 284919 h 285426"/>
                  <a:gd name="connsiteX12" fmla="*/ 55981 w 147723"/>
                  <a:gd name="connsiteY12" fmla="*/ 284919 h 285426"/>
                  <a:gd name="connsiteX13" fmla="*/ 129109 w 147723"/>
                  <a:gd name="connsiteY13" fmla="*/ 243615 h 285426"/>
                  <a:gd name="connsiteX14" fmla="*/ 147724 w 147723"/>
                  <a:gd name="connsiteY14" fmla="*/ 211977 h 285426"/>
                  <a:gd name="connsiteX15" fmla="*/ 147724 w 147723"/>
                  <a:gd name="connsiteY15" fmla="*/ 73563 h 285426"/>
                  <a:gd name="connsiteX16" fmla="*/ 129109 w 147723"/>
                  <a:gd name="connsiteY16" fmla="*/ 41926 h 285426"/>
                  <a:gd name="connsiteX17" fmla="*/ 55981 w 147723"/>
                  <a:gd name="connsiteY17" fmla="*/ 621 h 285426"/>
                  <a:gd name="connsiteX18" fmla="*/ 53322 w 147723"/>
                  <a:gd name="connsiteY18" fmla="*/ 182 h 28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723" h="285426">
                    <a:moveTo>
                      <a:pt x="53322" y="182"/>
                    </a:moveTo>
                    <a:lnTo>
                      <a:pt x="39582" y="8091"/>
                    </a:lnTo>
                    <a:lnTo>
                      <a:pt x="1024" y="30062"/>
                    </a:lnTo>
                    <a:cubicBezTo>
                      <a:pt x="-306" y="30941"/>
                      <a:pt x="-306" y="32259"/>
                      <a:pt x="1024" y="33138"/>
                    </a:cubicBezTo>
                    <a:lnTo>
                      <a:pt x="79027" y="77518"/>
                    </a:lnTo>
                    <a:cubicBezTo>
                      <a:pt x="86562" y="81912"/>
                      <a:pt x="90994" y="89382"/>
                      <a:pt x="90994" y="97731"/>
                    </a:cubicBezTo>
                    <a:lnTo>
                      <a:pt x="90994" y="186931"/>
                    </a:lnTo>
                    <a:cubicBezTo>
                      <a:pt x="90994" y="195280"/>
                      <a:pt x="86562" y="203189"/>
                      <a:pt x="79027" y="207144"/>
                    </a:cubicBezTo>
                    <a:lnTo>
                      <a:pt x="1024" y="251963"/>
                    </a:lnTo>
                    <a:cubicBezTo>
                      <a:pt x="-749" y="252842"/>
                      <a:pt x="137" y="254600"/>
                      <a:pt x="1024" y="255039"/>
                    </a:cubicBezTo>
                    <a:lnTo>
                      <a:pt x="39582" y="277010"/>
                    </a:lnTo>
                    <a:lnTo>
                      <a:pt x="53322" y="284919"/>
                    </a:lnTo>
                    <a:cubicBezTo>
                      <a:pt x="54208" y="285798"/>
                      <a:pt x="55538" y="285359"/>
                      <a:pt x="55981" y="284919"/>
                    </a:cubicBezTo>
                    <a:lnTo>
                      <a:pt x="129109" y="243615"/>
                    </a:lnTo>
                    <a:cubicBezTo>
                      <a:pt x="140633" y="237024"/>
                      <a:pt x="147724" y="225160"/>
                      <a:pt x="147724" y="211977"/>
                    </a:cubicBezTo>
                    <a:lnTo>
                      <a:pt x="147724" y="73563"/>
                    </a:lnTo>
                    <a:cubicBezTo>
                      <a:pt x="147724" y="60381"/>
                      <a:pt x="140633" y="48517"/>
                      <a:pt x="129109" y="41926"/>
                    </a:cubicBezTo>
                    <a:lnTo>
                      <a:pt x="55981" y="621"/>
                    </a:lnTo>
                    <a:cubicBezTo>
                      <a:pt x="55538" y="182"/>
                      <a:pt x="54208" y="-257"/>
                      <a:pt x="53322" y="182"/>
                    </a:cubicBezTo>
                    <a:close/>
                  </a:path>
                </a:pathLst>
              </a:custGeom>
              <a:solidFill>
                <a:srgbClr val="008A9C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6" name="Полилиния 109">
                <a:extLst>
                  <a:ext uri="{FF2B5EF4-FFF2-40B4-BE49-F238E27FC236}">
                    <a16:creationId xmlns:a16="http://schemas.microsoft.com/office/drawing/2014/main" id="{D7C15A4B-3CD7-409C-B9B4-E9633A39EEF1}"/>
                  </a:ext>
                </a:extLst>
              </p:cNvPr>
              <p:cNvSpPr/>
              <p:nvPr/>
            </p:nvSpPr>
            <p:spPr>
              <a:xfrm>
                <a:off x="3230939" y="5825640"/>
                <a:ext cx="147723" cy="285134"/>
              </a:xfrm>
              <a:custGeom>
                <a:avLst/>
                <a:gdLst>
                  <a:gd name="connsiteX0" fmla="*/ 146700 w 147723"/>
                  <a:gd name="connsiteY0" fmla="*/ 251849 h 285134"/>
                  <a:gd name="connsiteX1" fmla="*/ 68697 w 147723"/>
                  <a:gd name="connsiteY1" fmla="*/ 207469 h 285134"/>
                  <a:gd name="connsiteX2" fmla="*/ 56730 w 147723"/>
                  <a:gd name="connsiteY2" fmla="*/ 187256 h 285134"/>
                  <a:gd name="connsiteX3" fmla="*/ 56730 w 147723"/>
                  <a:gd name="connsiteY3" fmla="*/ 98056 h 285134"/>
                  <a:gd name="connsiteX4" fmla="*/ 68697 w 147723"/>
                  <a:gd name="connsiteY4" fmla="*/ 77843 h 285134"/>
                  <a:gd name="connsiteX5" fmla="*/ 146700 w 147723"/>
                  <a:gd name="connsiteY5" fmla="*/ 33463 h 285134"/>
                  <a:gd name="connsiteX6" fmla="*/ 146700 w 147723"/>
                  <a:gd name="connsiteY6" fmla="*/ 30387 h 285134"/>
                  <a:gd name="connsiteX7" fmla="*/ 108142 w 147723"/>
                  <a:gd name="connsiteY7" fmla="*/ 8417 h 285134"/>
                  <a:gd name="connsiteX8" fmla="*/ 94402 w 147723"/>
                  <a:gd name="connsiteY8" fmla="*/ 507 h 285134"/>
                  <a:gd name="connsiteX9" fmla="*/ 91743 w 147723"/>
                  <a:gd name="connsiteY9" fmla="*/ 507 h 285134"/>
                  <a:gd name="connsiteX10" fmla="*/ 18615 w 147723"/>
                  <a:gd name="connsiteY10" fmla="*/ 41812 h 285134"/>
                  <a:gd name="connsiteX11" fmla="*/ 0 w 147723"/>
                  <a:gd name="connsiteY11" fmla="*/ 73449 h 285134"/>
                  <a:gd name="connsiteX12" fmla="*/ 0 w 147723"/>
                  <a:gd name="connsiteY12" fmla="*/ 211863 h 285134"/>
                  <a:gd name="connsiteX13" fmla="*/ 18615 w 147723"/>
                  <a:gd name="connsiteY13" fmla="*/ 243501 h 285134"/>
                  <a:gd name="connsiteX14" fmla="*/ 91743 w 147723"/>
                  <a:gd name="connsiteY14" fmla="*/ 284805 h 285134"/>
                  <a:gd name="connsiteX15" fmla="*/ 94402 w 147723"/>
                  <a:gd name="connsiteY15" fmla="*/ 284805 h 285134"/>
                  <a:gd name="connsiteX16" fmla="*/ 108142 w 147723"/>
                  <a:gd name="connsiteY16" fmla="*/ 276896 h 285134"/>
                  <a:gd name="connsiteX17" fmla="*/ 146700 w 147723"/>
                  <a:gd name="connsiteY17" fmla="*/ 254925 h 285134"/>
                  <a:gd name="connsiteX18" fmla="*/ 146700 w 147723"/>
                  <a:gd name="connsiteY18" fmla="*/ 251849 h 285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7723" h="285134">
                    <a:moveTo>
                      <a:pt x="146700" y="251849"/>
                    </a:moveTo>
                    <a:lnTo>
                      <a:pt x="68697" y="207469"/>
                    </a:lnTo>
                    <a:cubicBezTo>
                      <a:pt x="61162" y="203075"/>
                      <a:pt x="56730" y="195605"/>
                      <a:pt x="56730" y="187256"/>
                    </a:cubicBezTo>
                    <a:lnTo>
                      <a:pt x="56730" y="98056"/>
                    </a:lnTo>
                    <a:cubicBezTo>
                      <a:pt x="56730" y="89707"/>
                      <a:pt x="61162" y="81798"/>
                      <a:pt x="68697" y="77843"/>
                    </a:cubicBezTo>
                    <a:lnTo>
                      <a:pt x="146700" y="33463"/>
                    </a:lnTo>
                    <a:cubicBezTo>
                      <a:pt x="148030" y="32584"/>
                      <a:pt x="148030" y="31266"/>
                      <a:pt x="146700" y="30387"/>
                    </a:cubicBezTo>
                    <a:lnTo>
                      <a:pt x="108142" y="8417"/>
                    </a:lnTo>
                    <a:lnTo>
                      <a:pt x="94402" y="507"/>
                    </a:lnTo>
                    <a:cubicBezTo>
                      <a:pt x="93516" y="-371"/>
                      <a:pt x="92186" y="68"/>
                      <a:pt x="91743" y="507"/>
                    </a:cubicBezTo>
                    <a:lnTo>
                      <a:pt x="18615" y="41812"/>
                    </a:lnTo>
                    <a:cubicBezTo>
                      <a:pt x="7091" y="48403"/>
                      <a:pt x="0" y="60267"/>
                      <a:pt x="0" y="73449"/>
                    </a:cubicBezTo>
                    <a:lnTo>
                      <a:pt x="0" y="211863"/>
                    </a:lnTo>
                    <a:cubicBezTo>
                      <a:pt x="0" y="225045"/>
                      <a:pt x="7091" y="236910"/>
                      <a:pt x="18615" y="243501"/>
                    </a:cubicBezTo>
                    <a:lnTo>
                      <a:pt x="91743" y="284805"/>
                    </a:lnTo>
                    <a:cubicBezTo>
                      <a:pt x="92186" y="285245"/>
                      <a:pt x="93516" y="285245"/>
                      <a:pt x="94402" y="284805"/>
                    </a:cubicBezTo>
                    <a:lnTo>
                      <a:pt x="108142" y="276896"/>
                    </a:lnTo>
                    <a:lnTo>
                      <a:pt x="146700" y="254925"/>
                    </a:lnTo>
                    <a:cubicBezTo>
                      <a:pt x="147587" y="254486"/>
                      <a:pt x="148473" y="252728"/>
                      <a:pt x="146700" y="251849"/>
                    </a:cubicBezTo>
                  </a:path>
                </a:pathLst>
              </a:custGeom>
              <a:solidFill>
                <a:srgbClr val="008A9C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7" name="Полилиния 110">
                <a:extLst>
                  <a:ext uri="{FF2B5EF4-FFF2-40B4-BE49-F238E27FC236}">
                    <a16:creationId xmlns:a16="http://schemas.microsoft.com/office/drawing/2014/main" id="{63C45CBB-4071-4284-B077-9575A1F4664C}"/>
                  </a:ext>
                </a:extLst>
              </p:cNvPr>
              <p:cNvSpPr/>
              <p:nvPr/>
            </p:nvSpPr>
            <p:spPr>
              <a:xfrm>
                <a:off x="3156925" y="5763154"/>
                <a:ext cx="131188" cy="410032"/>
              </a:xfrm>
              <a:custGeom>
                <a:avLst/>
                <a:gdLst>
                  <a:gd name="connsiteX0" fmla="*/ 129415 w 131188"/>
                  <a:gd name="connsiteY0" fmla="*/ 368823 h 410032"/>
                  <a:gd name="connsiteX1" fmla="*/ 59832 w 131188"/>
                  <a:gd name="connsiteY1" fmla="*/ 329276 h 410032"/>
                  <a:gd name="connsiteX2" fmla="*/ 37229 w 131188"/>
                  <a:gd name="connsiteY2" fmla="*/ 290169 h 410032"/>
                  <a:gd name="connsiteX3" fmla="*/ 37229 w 131188"/>
                  <a:gd name="connsiteY3" fmla="*/ 119678 h 410032"/>
                  <a:gd name="connsiteX4" fmla="*/ 60276 w 131188"/>
                  <a:gd name="connsiteY4" fmla="*/ 80570 h 410032"/>
                  <a:gd name="connsiteX5" fmla="*/ 129859 w 131188"/>
                  <a:gd name="connsiteY5" fmla="*/ 41024 h 410032"/>
                  <a:gd name="connsiteX6" fmla="*/ 131188 w 131188"/>
                  <a:gd name="connsiteY6" fmla="*/ 38826 h 410032"/>
                  <a:gd name="connsiteX7" fmla="*/ 131188 w 131188"/>
                  <a:gd name="connsiteY7" fmla="*/ 1916 h 410032"/>
                  <a:gd name="connsiteX8" fmla="*/ 128086 w 131188"/>
                  <a:gd name="connsiteY8" fmla="*/ 158 h 410032"/>
                  <a:gd name="connsiteX9" fmla="*/ 27035 w 131188"/>
                  <a:gd name="connsiteY9" fmla="*/ 57282 h 410032"/>
                  <a:gd name="connsiteX10" fmla="*/ 0 w 131188"/>
                  <a:gd name="connsiteY10" fmla="*/ 103420 h 410032"/>
                  <a:gd name="connsiteX11" fmla="*/ 0 w 131188"/>
                  <a:gd name="connsiteY11" fmla="*/ 306427 h 410032"/>
                  <a:gd name="connsiteX12" fmla="*/ 27035 w 131188"/>
                  <a:gd name="connsiteY12" fmla="*/ 352565 h 410032"/>
                  <a:gd name="connsiteX13" fmla="*/ 127643 w 131188"/>
                  <a:gd name="connsiteY13" fmla="*/ 409688 h 410032"/>
                  <a:gd name="connsiteX14" fmla="*/ 130745 w 131188"/>
                  <a:gd name="connsiteY14" fmla="*/ 407930 h 410032"/>
                  <a:gd name="connsiteX15" fmla="*/ 130745 w 131188"/>
                  <a:gd name="connsiteY15" fmla="*/ 370580 h 410032"/>
                  <a:gd name="connsiteX16" fmla="*/ 129415 w 131188"/>
                  <a:gd name="connsiteY16" fmla="*/ 368823 h 41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188" h="410032">
                    <a:moveTo>
                      <a:pt x="129415" y="368823"/>
                    </a:moveTo>
                    <a:lnTo>
                      <a:pt x="59832" y="329276"/>
                    </a:lnTo>
                    <a:cubicBezTo>
                      <a:pt x="45650" y="320927"/>
                      <a:pt x="37229" y="306427"/>
                      <a:pt x="37229" y="290169"/>
                    </a:cubicBezTo>
                    <a:lnTo>
                      <a:pt x="37229" y="119678"/>
                    </a:lnTo>
                    <a:cubicBezTo>
                      <a:pt x="37229" y="103420"/>
                      <a:pt x="46093" y="88919"/>
                      <a:pt x="60276" y="80570"/>
                    </a:cubicBezTo>
                    <a:lnTo>
                      <a:pt x="129859" y="41024"/>
                    </a:lnTo>
                    <a:cubicBezTo>
                      <a:pt x="130745" y="40584"/>
                      <a:pt x="131188" y="40145"/>
                      <a:pt x="131188" y="38826"/>
                    </a:cubicBezTo>
                    <a:lnTo>
                      <a:pt x="131188" y="1916"/>
                    </a:lnTo>
                    <a:cubicBezTo>
                      <a:pt x="131188" y="158"/>
                      <a:pt x="129415" y="-281"/>
                      <a:pt x="128086" y="158"/>
                    </a:cubicBezTo>
                    <a:lnTo>
                      <a:pt x="27035" y="57282"/>
                    </a:lnTo>
                    <a:cubicBezTo>
                      <a:pt x="10194" y="66949"/>
                      <a:pt x="0" y="84525"/>
                      <a:pt x="0" y="103420"/>
                    </a:cubicBezTo>
                    <a:cubicBezTo>
                      <a:pt x="0" y="171089"/>
                      <a:pt x="0" y="238758"/>
                      <a:pt x="0" y="306427"/>
                    </a:cubicBezTo>
                    <a:cubicBezTo>
                      <a:pt x="0" y="325321"/>
                      <a:pt x="10194" y="343337"/>
                      <a:pt x="27035" y="352565"/>
                    </a:cubicBezTo>
                    <a:lnTo>
                      <a:pt x="127643" y="409688"/>
                    </a:lnTo>
                    <a:cubicBezTo>
                      <a:pt x="128972" y="410567"/>
                      <a:pt x="130745" y="409688"/>
                      <a:pt x="130745" y="407930"/>
                    </a:cubicBezTo>
                    <a:lnTo>
                      <a:pt x="130745" y="370580"/>
                    </a:lnTo>
                    <a:cubicBezTo>
                      <a:pt x="130745" y="369702"/>
                      <a:pt x="130302" y="369262"/>
                      <a:pt x="129415" y="368823"/>
                    </a:cubicBezTo>
                  </a:path>
                </a:pathLst>
              </a:custGeom>
              <a:solidFill>
                <a:srgbClr val="182D44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137" name="Рисунок 447">
              <a:extLst>
                <a:ext uri="{FF2B5EF4-FFF2-40B4-BE49-F238E27FC236}">
                  <a16:creationId xmlns:a16="http://schemas.microsoft.com/office/drawing/2014/main" id="{22FBF568-B99D-40FD-999B-F4A3E854F4F4}"/>
                </a:ext>
              </a:extLst>
            </p:cNvPr>
            <p:cNvGrpSpPr/>
            <p:nvPr/>
          </p:nvGrpSpPr>
          <p:grpSpPr>
            <a:xfrm>
              <a:off x="3757465" y="5824390"/>
              <a:ext cx="683862" cy="315495"/>
              <a:chOff x="3757465" y="5824390"/>
              <a:chExt cx="683862" cy="315495"/>
            </a:xfrm>
            <a:solidFill>
              <a:srgbClr val="182D44"/>
            </a:solidFill>
          </p:grpSpPr>
          <p:sp>
            <p:nvSpPr>
              <p:cNvPr id="161" name="Полилиния 104">
                <a:extLst>
                  <a:ext uri="{FF2B5EF4-FFF2-40B4-BE49-F238E27FC236}">
                    <a16:creationId xmlns:a16="http://schemas.microsoft.com/office/drawing/2014/main" id="{B9BFC082-B312-471C-A347-F7A3E8BCBF1A}"/>
                  </a:ext>
                </a:extLst>
              </p:cNvPr>
              <p:cNvSpPr/>
              <p:nvPr/>
            </p:nvSpPr>
            <p:spPr>
              <a:xfrm>
                <a:off x="4240114" y="5824830"/>
                <a:ext cx="201214" cy="289131"/>
              </a:xfrm>
              <a:custGeom>
                <a:avLst/>
                <a:gdLst>
                  <a:gd name="connsiteX0" fmla="*/ 196339 w 201214"/>
                  <a:gd name="connsiteY0" fmla="*/ 0 h 289131"/>
                  <a:gd name="connsiteX1" fmla="*/ 3989 w 201214"/>
                  <a:gd name="connsiteY1" fmla="*/ 0 h 289131"/>
                  <a:gd name="connsiteX2" fmla="*/ 0 w 201214"/>
                  <a:gd name="connsiteY2" fmla="*/ 3955 h 289131"/>
                  <a:gd name="connsiteX3" fmla="*/ 0 w 201214"/>
                  <a:gd name="connsiteY3" fmla="*/ 46577 h 289131"/>
                  <a:gd name="connsiteX4" fmla="*/ 3989 w 201214"/>
                  <a:gd name="connsiteY4" fmla="*/ 50532 h 289131"/>
                  <a:gd name="connsiteX5" fmla="*/ 69140 w 201214"/>
                  <a:gd name="connsiteY5" fmla="*/ 50532 h 289131"/>
                  <a:gd name="connsiteX6" fmla="*/ 73129 w 201214"/>
                  <a:gd name="connsiteY6" fmla="*/ 54487 h 289131"/>
                  <a:gd name="connsiteX7" fmla="*/ 73129 w 201214"/>
                  <a:gd name="connsiteY7" fmla="*/ 285177 h 289131"/>
                  <a:gd name="connsiteX8" fmla="*/ 77117 w 201214"/>
                  <a:gd name="connsiteY8" fmla="*/ 289131 h 289131"/>
                  <a:gd name="connsiteX9" fmla="*/ 124097 w 201214"/>
                  <a:gd name="connsiteY9" fmla="*/ 289131 h 289131"/>
                  <a:gd name="connsiteX10" fmla="*/ 128529 w 201214"/>
                  <a:gd name="connsiteY10" fmla="*/ 285177 h 289131"/>
                  <a:gd name="connsiteX11" fmla="*/ 128529 w 201214"/>
                  <a:gd name="connsiteY11" fmla="*/ 54926 h 289131"/>
                  <a:gd name="connsiteX12" fmla="*/ 132518 w 201214"/>
                  <a:gd name="connsiteY12" fmla="*/ 50971 h 289131"/>
                  <a:gd name="connsiteX13" fmla="*/ 197226 w 201214"/>
                  <a:gd name="connsiteY13" fmla="*/ 50971 h 289131"/>
                  <a:gd name="connsiteX14" fmla="*/ 201214 w 201214"/>
                  <a:gd name="connsiteY14" fmla="*/ 47017 h 289131"/>
                  <a:gd name="connsiteX15" fmla="*/ 201214 w 201214"/>
                  <a:gd name="connsiteY15" fmla="*/ 4394 h 289131"/>
                  <a:gd name="connsiteX16" fmla="*/ 196339 w 201214"/>
                  <a:gd name="connsiteY16" fmla="*/ 0 h 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214" h="289131">
                    <a:moveTo>
                      <a:pt x="196339" y="0"/>
                    </a:moveTo>
                    <a:lnTo>
                      <a:pt x="3989" y="0"/>
                    </a:lnTo>
                    <a:cubicBezTo>
                      <a:pt x="0" y="0"/>
                      <a:pt x="0" y="3955"/>
                      <a:pt x="0" y="3955"/>
                    </a:cubicBezTo>
                    <a:lnTo>
                      <a:pt x="0" y="46577"/>
                    </a:lnTo>
                    <a:cubicBezTo>
                      <a:pt x="0" y="50532"/>
                      <a:pt x="3989" y="50532"/>
                      <a:pt x="3989" y="50532"/>
                    </a:cubicBezTo>
                    <a:lnTo>
                      <a:pt x="69140" y="50532"/>
                    </a:lnTo>
                    <a:cubicBezTo>
                      <a:pt x="73129" y="50532"/>
                      <a:pt x="73129" y="54487"/>
                      <a:pt x="73129" y="54487"/>
                    </a:cubicBezTo>
                    <a:lnTo>
                      <a:pt x="73129" y="285177"/>
                    </a:lnTo>
                    <a:cubicBezTo>
                      <a:pt x="73129" y="289131"/>
                      <a:pt x="77117" y="289131"/>
                      <a:pt x="77117" y="289131"/>
                    </a:cubicBezTo>
                    <a:lnTo>
                      <a:pt x="124097" y="289131"/>
                    </a:lnTo>
                    <a:cubicBezTo>
                      <a:pt x="127643" y="289131"/>
                      <a:pt x="128529" y="286934"/>
                      <a:pt x="128529" y="285177"/>
                    </a:cubicBezTo>
                    <a:cubicBezTo>
                      <a:pt x="128529" y="283858"/>
                      <a:pt x="128529" y="54926"/>
                      <a:pt x="128529" y="54926"/>
                    </a:cubicBezTo>
                    <a:cubicBezTo>
                      <a:pt x="128529" y="50971"/>
                      <a:pt x="132518" y="50971"/>
                      <a:pt x="132518" y="50971"/>
                    </a:cubicBezTo>
                    <a:lnTo>
                      <a:pt x="197226" y="50971"/>
                    </a:lnTo>
                    <a:cubicBezTo>
                      <a:pt x="201214" y="50971"/>
                      <a:pt x="201214" y="47017"/>
                      <a:pt x="201214" y="47017"/>
                    </a:cubicBezTo>
                    <a:lnTo>
                      <a:pt x="201214" y="4394"/>
                    </a:lnTo>
                    <a:cubicBezTo>
                      <a:pt x="200328" y="0"/>
                      <a:pt x="196339" y="0"/>
                      <a:pt x="196339" y="0"/>
                    </a:cubicBezTo>
                  </a:path>
                </a:pathLst>
              </a:custGeom>
              <a:solidFill>
                <a:srgbClr val="182D44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2" name="Полилиния 105">
                <a:extLst>
                  <a:ext uri="{FF2B5EF4-FFF2-40B4-BE49-F238E27FC236}">
                    <a16:creationId xmlns:a16="http://schemas.microsoft.com/office/drawing/2014/main" id="{E837688A-BA41-4D57-B0ED-E704E8C58814}"/>
                  </a:ext>
                </a:extLst>
              </p:cNvPr>
              <p:cNvSpPr/>
              <p:nvPr/>
            </p:nvSpPr>
            <p:spPr>
              <a:xfrm>
                <a:off x="4020728" y="5824830"/>
                <a:ext cx="200328" cy="288691"/>
              </a:xfrm>
              <a:custGeom>
                <a:avLst/>
                <a:gdLst>
                  <a:gd name="connsiteX0" fmla="*/ 144041 w 200328"/>
                  <a:gd name="connsiteY0" fmla="*/ 107655 h 288691"/>
                  <a:gd name="connsiteX1" fmla="*/ 121881 w 200328"/>
                  <a:gd name="connsiteY1" fmla="*/ 129626 h 288691"/>
                  <a:gd name="connsiteX2" fmla="*/ 58946 w 200328"/>
                  <a:gd name="connsiteY2" fmla="*/ 129626 h 288691"/>
                  <a:gd name="connsiteX3" fmla="*/ 54957 w 200328"/>
                  <a:gd name="connsiteY3" fmla="*/ 125671 h 288691"/>
                  <a:gd name="connsiteX4" fmla="*/ 54957 w 200328"/>
                  <a:gd name="connsiteY4" fmla="*/ 53608 h 288691"/>
                  <a:gd name="connsiteX5" fmla="*/ 58946 w 200328"/>
                  <a:gd name="connsiteY5" fmla="*/ 49653 h 288691"/>
                  <a:gd name="connsiteX6" fmla="*/ 120551 w 200328"/>
                  <a:gd name="connsiteY6" fmla="*/ 49653 h 288691"/>
                  <a:gd name="connsiteX7" fmla="*/ 144041 w 200328"/>
                  <a:gd name="connsiteY7" fmla="*/ 72503 h 288691"/>
                  <a:gd name="connsiteX8" fmla="*/ 144041 w 200328"/>
                  <a:gd name="connsiteY8" fmla="*/ 107655 h 288691"/>
                  <a:gd name="connsiteX9" fmla="*/ 123654 w 200328"/>
                  <a:gd name="connsiteY9" fmla="*/ 0 h 288691"/>
                  <a:gd name="connsiteX10" fmla="*/ 3989 w 200328"/>
                  <a:gd name="connsiteY10" fmla="*/ 0 h 288691"/>
                  <a:gd name="connsiteX11" fmla="*/ 0 w 200328"/>
                  <a:gd name="connsiteY11" fmla="*/ 3955 h 288691"/>
                  <a:gd name="connsiteX12" fmla="*/ 0 w 200328"/>
                  <a:gd name="connsiteY12" fmla="*/ 284737 h 288691"/>
                  <a:gd name="connsiteX13" fmla="*/ 3989 w 200328"/>
                  <a:gd name="connsiteY13" fmla="*/ 288692 h 288691"/>
                  <a:gd name="connsiteX14" fmla="*/ 51855 w 200328"/>
                  <a:gd name="connsiteY14" fmla="*/ 288692 h 288691"/>
                  <a:gd name="connsiteX15" fmla="*/ 55844 w 200328"/>
                  <a:gd name="connsiteY15" fmla="*/ 285177 h 288691"/>
                  <a:gd name="connsiteX16" fmla="*/ 55844 w 200328"/>
                  <a:gd name="connsiteY16" fmla="*/ 184112 h 288691"/>
                  <a:gd name="connsiteX17" fmla="*/ 59832 w 200328"/>
                  <a:gd name="connsiteY17" fmla="*/ 180158 h 288691"/>
                  <a:gd name="connsiteX18" fmla="*/ 123211 w 200328"/>
                  <a:gd name="connsiteY18" fmla="*/ 180158 h 288691"/>
                  <a:gd name="connsiteX19" fmla="*/ 200328 w 200328"/>
                  <a:gd name="connsiteY19" fmla="*/ 102822 h 288691"/>
                  <a:gd name="connsiteX20" fmla="*/ 200328 w 200328"/>
                  <a:gd name="connsiteY20" fmla="*/ 77336 h 288691"/>
                  <a:gd name="connsiteX21" fmla="*/ 123654 w 200328"/>
                  <a:gd name="connsiteY21" fmla="*/ 0 h 28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0328" h="288691">
                    <a:moveTo>
                      <a:pt x="144041" y="107655"/>
                    </a:moveTo>
                    <a:cubicBezTo>
                      <a:pt x="144041" y="119080"/>
                      <a:pt x="133848" y="129626"/>
                      <a:pt x="121881" y="129626"/>
                    </a:cubicBezTo>
                    <a:lnTo>
                      <a:pt x="58946" y="129626"/>
                    </a:lnTo>
                    <a:cubicBezTo>
                      <a:pt x="54957" y="129626"/>
                      <a:pt x="54957" y="125671"/>
                      <a:pt x="54957" y="125671"/>
                    </a:cubicBezTo>
                    <a:lnTo>
                      <a:pt x="54957" y="53608"/>
                    </a:lnTo>
                    <a:cubicBezTo>
                      <a:pt x="54957" y="49653"/>
                      <a:pt x="58946" y="49653"/>
                      <a:pt x="58946" y="49653"/>
                    </a:cubicBezTo>
                    <a:lnTo>
                      <a:pt x="120551" y="49653"/>
                    </a:lnTo>
                    <a:cubicBezTo>
                      <a:pt x="133848" y="49653"/>
                      <a:pt x="144041" y="60199"/>
                      <a:pt x="144041" y="72503"/>
                    </a:cubicBezTo>
                    <a:cubicBezTo>
                      <a:pt x="144041" y="77775"/>
                      <a:pt x="144041" y="101943"/>
                      <a:pt x="144041" y="107655"/>
                    </a:cubicBezTo>
                    <a:moveTo>
                      <a:pt x="123654" y="0"/>
                    </a:moveTo>
                    <a:cubicBezTo>
                      <a:pt x="82879" y="0"/>
                      <a:pt x="40775" y="0"/>
                      <a:pt x="3989" y="0"/>
                    </a:cubicBezTo>
                    <a:cubicBezTo>
                      <a:pt x="0" y="0"/>
                      <a:pt x="0" y="3955"/>
                      <a:pt x="0" y="3955"/>
                    </a:cubicBezTo>
                    <a:cubicBezTo>
                      <a:pt x="0" y="278585"/>
                      <a:pt x="0" y="284737"/>
                      <a:pt x="0" y="284737"/>
                    </a:cubicBezTo>
                    <a:cubicBezTo>
                      <a:pt x="0" y="288692"/>
                      <a:pt x="3989" y="288692"/>
                      <a:pt x="3989" y="288692"/>
                    </a:cubicBezTo>
                    <a:lnTo>
                      <a:pt x="51855" y="288692"/>
                    </a:lnTo>
                    <a:cubicBezTo>
                      <a:pt x="55400" y="288692"/>
                      <a:pt x="55844" y="285177"/>
                      <a:pt x="55844" y="285177"/>
                    </a:cubicBezTo>
                    <a:lnTo>
                      <a:pt x="55844" y="184112"/>
                    </a:lnTo>
                    <a:cubicBezTo>
                      <a:pt x="55844" y="180158"/>
                      <a:pt x="59832" y="180158"/>
                      <a:pt x="59832" y="180158"/>
                    </a:cubicBezTo>
                    <a:lnTo>
                      <a:pt x="123211" y="180158"/>
                    </a:lnTo>
                    <a:cubicBezTo>
                      <a:pt x="163985" y="180158"/>
                      <a:pt x="200328" y="146323"/>
                      <a:pt x="200328" y="102822"/>
                    </a:cubicBezTo>
                    <a:cubicBezTo>
                      <a:pt x="200328" y="98867"/>
                      <a:pt x="200328" y="77336"/>
                      <a:pt x="200328" y="77336"/>
                    </a:cubicBezTo>
                    <a:cubicBezTo>
                      <a:pt x="199442" y="34274"/>
                      <a:pt x="163985" y="0"/>
                      <a:pt x="123654" y="0"/>
                    </a:cubicBezTo>
                  </a:path>
                </a:pathLst>
              </a:custGeom>
              <a:solidFill>
                <a:srgbClr val="182D44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3" name="Полилиния 106">
                <a:extLst>
                  <a:ext uri="{FF2B5EF4-FFF2-40B4-BE49-F238E27FC236}">
                    <a16:creationId xmlns:a16="http://schemas.microsoft.com/office/drawing/2014/main" id="{6CEEABE8-F355-451D-8BAA-E41170C35D9C}"/>
                  </a:ext>
                </a:extLst>
              </p:cNvPr>
              <p:cNvSpPr/>
              <p:nvPr/>
            </p:nvSpPr>
            <p:spPr>
              <a:xfrm>
                <a:off x="3757465" y="5824390"/>
                <a:ext cx="228249" cy="315495"/>
              </a:xfrm>
              <a:custGeom>
                <a:avLst/>
                <a:gdLst>
                  <a:gd name="connsiteX0" fmla="*/ 228250 w 228249"/>
                  <a:gd name="connsiteY0" fmla="*/ 312859 h 315495"/>
                  <a:gd name="connsiteX1" fmla="*/ 228250 w 228249"/>
                  <a:gd name="connsiteY1" fmla="*/ 257933 h 315495"/>
                  <a:gd name="connsiteX2" fmla="*/ 225591 w 228249"/>
                  <a:gd name="connsiteY2" fmla="*/ 253539 h 315495"/>
                  <a:gd name="connsiteX3" fmla="*/ 203874 w 228249"/>
                  <a:gd name="connsiteY3" fmla="*/ 240796 h 315495"/>
                  <a:gd name="connsiteX4" fmla="*/ 202101 w 228249"/>
                  <a:gd name="connsiteY4" fmla="*/ 236842 h 315495"/>
                  <a:gd name="connsiteX5" fmla="*/ 202101 w 228249"/>
                  <a:gd name="connsiteY5" fmla="*/ 3955 h 315495"/>
                  <a:gd name="connsiteX6" fmla="*/ 198112 w 228249"/>
                  <a:gd name="connsiteY6" fmla="*/ 0 h 315495"/>
                  <a:gd name="connsiteX7" fmla="*/ 149803 w 228249"/>
                  <a:gd name="connsiteY7" fmla="*/ 0 h 315495"/>
                  <a:gd name="connsiteX8" fmla="*/ 145814 w 228249"/>
                  <a:gd name="connsiteY8" fmla="*/ 3955 h 315495"/>
                  <a:gd name="connsiteX9" fmla="*/ 145814 w 228249"/>
                  <a:gd name="connsiteY9" fmla="*/ 234205 h 315495"/>
                  <a:gd name="connsiteX10" fmla="*/ 141825 w 228249"/>
                  <a:gd name="connsiteY10" fmla="*/ 238160 h 315495"/>
                  <a:gd name="connsiteX11" fmla="*/ 92630 w 228249"/>
                  <a:gd name="connsiteY11" fmla="*/ 238160 h 315495"/>
                  <a:gd name="connsiteX12" fmla="*/ 56287 w 228249"/>
                  <a:gd name="connsiteY12" fmla="*/ 203446 h 315495"/>
                  <a:gd name="connsiteX13" fmla="*/ 56287 w 228249"/>
                  <a:gd name="connsiteY13" fmla="*/ 3955 h 315495"/>
                  <a:gd name="connsiteX14" fmla="*/ 52298 w 228249"/>
                  <a:gd name="connsiteY14" fmla="*/ 0 h 315495"/>
                  <a:gd name="connsiteX15" fmla="*/ 3989 w 228249"/>
                  <a:gd name="connsiteY15" fmla="*/ 0 h 315495"/>
                  <a:gd name="connsiteX16" fmla="*/ 0 w 228249"/>
                  <a:gd name="connsiteY16" fmla="*/ 3955 h 315495"/>
                  <a:gd name="connsiteX17" fmla="*/ 0 w 228249"/>
                  <a:gd name="connsiteY17" fmla="*/ 211356 h 315495"/>
                  <a:gd name="connsiteX18" fmla="*/ 77561 w 228249"/>
                  <a:gd name="connsiteY18" fmla="*/ 288252 h 315495"/>
                  <a:gd name="connsiteX19" fmla="*/ 175952 w 228249"/>
                  <a:gd name="connsiteY19" fmla="*/ 288252 h 315495"/>
                  <a:gd name="connsiteX20" fmla="*/ 179054 w 228249"/>
                  <a:gd name="connsiteY20" fmla="*/ 289131 h 315495"/>
                  <a:gd name="connsiteX21" fmla="*/ 224261 w 228249"/>
                  <a:gd name="connsiteY21" fmla="*/ 315056 h 315495"/>
                  <a:gd name="connsiteX22" fmla="*/ 226034 w 228249"/>
                  <a:gd name="connsiteY22" fmla="*/ 315496 h 315495"/>
                  <a:gd name="connsiteX23" fmla="*/ 226034 w 228249"/>
                  <a:gd name="connsiteY23" fmla="*/ 315496 h 315495"/>
                  <a:gd name="connsiteX24" fmla="*/ 228250 w 228249"/>
                  <a:gd name="connsiteY24" fmla="*/ 312859 h 31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28249" h="315495">
                    <a:moveTo>
                      <a:pt x="228250" y="312859"/>
                    </a:moveTo>
                    <a:cubicBezTo>
                      <a:pt x="228250" y="312859"/>
                      <a:pt x="228250" y="261448"/>
                      <a:pt x="228250" y="257933"/>
                    </a:cubicBezTo>
                    <a:cubicBezTo>
                      <a:pt x="228250" y="254857"/>
                      <a:pt x="225591" y="253539"/>
                      <a:pt x="225591" y="253539"/>
                    </a:cubicBezTo>
                    <a:lnTo>
                      <a:pt x="203874" y="240796"/>
                    </a:lnTo>
                    <a:cubicBezTo>
                      <a:pt x="203874" y="240796"/>
                      <a:pt x="202101" y="239917"/>
                      <a:pt x="202101" y="236842"/>
                    </a:cubicBezTo>
                    <a:lnTo>
                      <a:pt x="202101" y="3955"/>
                    </a:lnTo>
                    <a:cubicBezTo>
                      <a:pt x="202101" y="3955"/>
                      <a:pt x="202101" y="0"/>
                      <a:pt x="198112" y="0"/>
                    </a:cubicBezTo>
                    <a:lnTo>
                      <a:pt x="149803" y="0"/>
                    </a:lnTo>
                    <a:cubicBezTo>
                      <a:pt x="149803" y="0"/>
                      <a:pt x="145814" y="0"/>
                      <a:pt x="145814" y="3955"/>
                    </a:cubicBezTo>
                    <a:lnTo>
                      <a:pt x="145814" y="234205"/>
                    </a:lnTo>
                    <a:cubicBezTo>
                      <a:pt x="145814" y="234205"/>
                      <a:pt x="145814" y="238160"/>
                      <a:pt x="141825" y="238160"/>
                    </a:cubicBezTo>
                    <a:lnTo>
                      <a:pt x="92630" y="238160"/>
                    </a:lnTo>
                    <a:cubicBezTo>
                      <a:pt x="69583" y="238160"/>
                      <a:pt x="56287" y="218826"/>
                      <a:pt x="56287" y="203446"/>
                    </a:cubicBezTo>
                    <a:lnTo>
                      <a:pt x="56287" y="3955"/>
                    </a:lnTo>
                    <a:cubicBezTo>
                      <a:pt x="56287" y="3955"/>
                      <a:pt x="56287" y="0"/>
                      <a:pt x="52298" y="0"/>
                    </a:cubicBezTo>
                    <a:lnTo>
                      <a:pt x="3989" y="0"/>
                    </a:lnTo>
                    <a:cubicBezTo>
                      <a:pt x="3989" y="0"/>
                      <a:pt x="0" y="0"/>
                      <a:pt x="0" y="3955"/>
                    </a:cubicBezTo>
                    <a:lnTo>
                      <a:pt x="0" y="211356"/>
                    </a:lnTo>
                    <a:cubicBezTo>
                      <a:pt x="0" y="256176"/>
                      <a:pt x="36786" y="288252"/>
                      <a:pt x="77561" y="288252"/>
                    </a:cubicBezTo>
                    <a:lnTo>
                      <a:pt x="175952" y="288252"/>
                    </a:lnTo>
                    <a:cubicBezTo>
                      <a:pt x="177725" y="288252"/>
                      <a:pt x="179054" y="289131"/>
                      <a:pt x="179054" y="289131"/>
                    </a:cubicBezTo>
                    <a:lnTo>
                      <a:pt x="224261" y="315056"/>
                    </a:lnTo>
                    <a:cubicBezTo>
                      <a:pt x="224261" y="315056"/>
                      <a:pt x="225147" y="315496"/>
                      <a:pt x="226034" y="315496"/>
                    </a:cubicBezTo>
                    <a:lnTo>
                      <a:pt x="226034" y="315496"/>
                    </a:lnTo>
                    <a:cubicBezTo>
                      <a:pt x="227807" y="315496"/>
                      <a:pt x="228250" y="315056"/>
                      <a:pt x="228250" y="312859"/>
                    </a:cubicBezTo>
                  </a:path>
                </a:pathLst>
              </a:custGeom>
              <a:solidFill>
                <a:srgbClr val="182D44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138" name="Рисунок 447">
              <a:extLst>
                <a:ext uri="{FF2B5EF4-FFF2-40B4-BE49-F238E27FC236}">
                  <a16:creationId xmlns:a16="http://schemas.microsoft.com/office/drawing/2014/main" id="{80C5C12E-9AC6-435D-8B8E-7BBE9EE3D3C9}"/>
                </a:ext>
              </a:extLst>
            </p:cNvPr>
            <p:cNvGrpSpPr/>
            <p:nvPr/>
          </p:nvGrpSpPr>
          <p:grpSpPr>
            <a:xfrm>
              <a:off x="3586832" y="6171963"/>
              <a:ext cx="36342" cy="36031"/>
              <a:chOff x="3586832" y="6171963"/>
              <a:chExt cx="36342" cy="36031"/>
            </a:xfrm>
            <a:solidFill>
              <a:srgbClr val="000000"/>
            </a:solidFill>
          </p:grpSpPr>
          <p:sp>
            <p:nvSpPr>
              <p:cNvPr id="159" name="Полилиния 102">
                <a:extLst>
                  <a:ext uri="{FF2B5EF4-FFF2-40B4-BE49-F238E27FC236}">
                    <a16:creationId xmlns:a16="http://schemas.microsoft.com/office/drawing/2014/main" id="{A3CA0D82-14D1-47E4-B41D-39C93A612EEA}"/>
                  </a:ext>
                </a:extLst>
              </p:cNvPr>
              <p:cNvSpPr/>
              <p:nvPr/>
            </p:nvSpPr>
            <p:spPr>
              <a:xfrm>
                <a:off x="3586832" y="6171963"/>
                <a:ext cx="36342" cy="36031"/>
              </a:xfrm>
              <a:custGeom>
                <a:avLst/>
                <a:gdLst>
                  <a:gd name="connsiteX0" fmla="*/ 18171 w 36342"/>
                  <a:gd name="connsiteY0" fmla="*/ 0 h 36031"/>
                  <a:gd name="connsiteX1" fmla="*/ 0 w 36342"/>
                  <a:gd name="connsiteY1" fmla="*/ 18016 h 36031"/>
                  <a:gd name="connsiteX2" fmla="*/ 18171 w 36342"/>
                  <a:gd name="connsiteY2" fmla="*/ 36032 h 36031"/>
                  <a:gd name="connsiteX3" fmla="*/ 36343 w 36342"/>
                  <a:gd name="connsiteY3" fmla="*/ 18016 h 36031"/>
                  <a:gd name="connsiteX4" fmla="*/ 18171 w 36342"/>
                  <a:gd name="connsiteY4" fmla="*/ 0 h 36031"/>
                  <a:gd name="connsiteX5" fmla="*/ 18171 w 36342"/>
                  <a:gd name="connsiteY5" fmla="*/ 31198 h 36031"/>
                  <a:gd name="connsiteX6" fmla="*/ 4432 w 36342"/>
                  <a:gd name="connsiteY6" fmla="*/ 17576 h 36031"/>
                  <a:gd name="connsiteX7" fmla="*/ 18171 w 36342"/>
                  <a:gd name="connsiteY7" fmla="*/ 3955 h 36031"/>
                  <a:gd name="connsiteX8" fmla="*/ 31911 w 36342"/>
                  <a:gd name="connsiteY8" fmla="*/ 17576 h 36031"/>
                  <a:gd name="connsiteX9" fmla="*/ 18171 w 36342"/>
                  <a:gd name="connsiteY9" fmla="*/ 31198 h 36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342" h="36031">
                    <a:moveTo>
                      <a:pt x="18171" y="0"/>
                    </a:moveTo>
                    <a:cubicBezTo>
                      <a:pt x="8421" y="0"/>
                      <a:pt x="0" y="7909"/>
                      <a:pt x="0" y="18016"/>
                    </a:cubicBezTo>
                    <a:cubicBezTo>
                      <a:pt x="0" y="27683"/>
                      <a:pt x="7978" y="36032"/>
                      <a:pt x="18171" y="36032"/>
                    </a:cubicBezTo>
                    <a:cubicBezTo>
                      <a:pt x="28365" y="36032"/>
                      <a:pt x="36343" y="28122"/>
                      <a:pt x="36343" y="18016"/>
                    </a:cubicBezTo>
                    <a:cubicBezTo>
                      <a:pt x="36343" y="7909"/>
                      <a:pt x="28365" y="0"/>
                      <a:pt x="18171" y="0"/>
                    </a:cubicBezTo>
                    <a:close/>
                    <a:moveTo>
                      <a:pt x="18171" y="31198"/>
                    </a:moveTo>
                    <a:cubicBezTo>
                      <a:pt x="10637" y="31198"/>
                      <a:pt x="4432" y="25046"/>
                      <a:pt x="4432" y="17576"/>
                    </a:cubicBezTo>
                    <a:cubicBezTo>
                      <a:pt x="4432" y="10106"/>
                      <a:pt x="10637" y="3955"/>
                      <a:pt x="18171" y="3955"/>
                    </a:cubicBezTo>
                    <a:cubicBezTo>
                      <a:pt x="25706" y="3955"/>
                      <a:pt x="31911" y="10106"/>
                      <a:pt x="31911" y="17576"/>
                    </a:cubicBezTo>
                    <a:cubicBezTo>
                      <a:pt x="31911" y="25046"/>
                      <a:pt x="26149" y="31198"/>
                      <a:pt x="18171" y="311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60" name="Полилиния 103">
                <a:extLst>
                  <a:ext uri="{FF2B5EF4-FFF2-40B4-BE49-F238E27FC236}">
                    <a16:creationId xmlns:a16="http://schemas.microsoft.com/office/drawing/2014/main" id="{A13D84F5-79F5-46CA-84E8-5AE0CE557E33}"/>
                  </a:ext>
                </a:extLst>
              </p:cNvPr>
              <p:cNvSpPr/>
              <p:nvPr/>
            </p:nvSpPr>
            <p:spPr>
              <a:xfrm>
                <a:off x="3598355" y="6181190"/>
                <a:ext cx="15512" cy="18015"/>
              </a:xfrm>
              <a:custGeom>
                <a:avLst/>
                <a:gdLst>
                  <a:gd name="connsiteX0" fmla="*/ 11967 w 15512"/>
                  <a:gd name="connsiteY0" fmla="*/ 9228 h 18015"/>
                  <a:gd name="connsiteX1" fmla="*/ 13296 w 15512"/>
                  <a:gd name="connsiteY1" fmla="*/ 7909 h 18015"/>
                  <a:gd name="connsiteX2" fmla="*/ 14183 w 15512"/>
                  <a:gd name="connsiteY2" fmla="*/ 6591 h 18015"/>
                  <a:gd name="connsiteX3" fmla="*/ 14626 w 15512"/>
                  <a:gd name="connsiteY3" fmla="*/ 5273 h 18015"/>
                  <a:gd name="connsiteX4" fmla="*/ 14183 w 15512"/>
                  <a:gd name="connsiteY4" fmla="*/ 3515 h 18015"/>
                  <a:gd name="connsiteX5" fmla="*/ 13296 w 15512"/>
                  <a:gd name="connsiteY5" fmla="*/ 1758 h 18015"/>
                  <a:gd name="connsiteX6" fmla="*/ 11523 w 15512"/>
                  <a:gd name="connsiteY6" fmla="*/ 439 h 18015"/>
                  <a:gd name="connsiteX7" fmla="*/ 8864 w 15512"/>
                  <a:gd name="connsiteY7" fmla="*/ 0 h 18015"/>
                  <a:gd name="connsiteX8" fmla="*/ 0 w 15512"/>
                  <a:gd name="connsiteY8" fmla="*/ 0 h 18015"/>
                  <a:gd name="connsiteX9" fmla="*/ 0 w 15512"/>
                  <a:gd name="connsiteY9" fmla="*/ 18016 h 18015"/>
                  <a:gd name="connsiteX10" fmla="*/ 3546 w 15512"/>
                  <a:gd name="connsiteY10" fmla="*/ 18016 h 18015"/>
                  <a:gd name="connsiteX11" fmla="*/ 3546 w 15512"/>
                  <a:gd name="connsiteY11" fmla="*/ 10985 h 18015"/>
                  <a:gd name="connsiteX12" fmla="*/ 7978 w 15512"/>
                  <a:gd name="connsiteY12" fmla="*/ 10985 h 18015"/>
                  <a:gd name="connsiteX13" fmla="*/ 11523 w 15512"/>
                  <a:gd name="connsiteY13" fmla="*/ 18016 h 18015"/>
                  <a:gd name="connsiteX14" fmla="*/ 15512 w 15512"/>
                  <a:gd name="connsiteY14" fmla="*/ 18016 h 18015"/>
                  <a:gd name="connsiteX15" fmla="*/ 11523 w 15512"/>
                  <a:gd name="connsiteY15" fmla="*/ 10546 h 18015"/>
                  <a:gd name="connsiteX16" fmla="*/ 11967 w 15512"/>
                  <a:gd name="connsiteY16" fmla="*/ 9228 h 18015"/>
                  <a:gd name="connsiteX17" fmla="*/ 7534 w 15512"/>
                  <a:gd name="connsiteY17" fmla="*/ 7909 h 18015"/>
                  <a:gd name="connsiteX18" fmla="*/ 2659 w 15512"/>
                  <a:gd name="connsiteY18" fmla="*/ 7909 h 18015"/>
                  <a:gd name="connsiteX19" fmla="*/ 2659 w 15512"/>
                  <a:gd name="connsiteY19" fmla="*/ 2197 h 18015"/>
                  <a:gd name="connsiteX20" fmla="*/ 7534 w 15512"/>
                  <a:gd name="connsiteY20" fmla="*/ 2197 h 18015"/>
                  <a:gd name="connsiteX21" fmla="*/ 10194 w 15512"/>
                  <a:gd name="connsiteY21" fmla="*/ 3076 h 18015"/>
                  <a:gd name="connsiteX22" fmla="*/ 11080 w 15512"/>
                  <a:gd name="connsiteY22" fmla="*/ 5273 h 18015"/>
                  <a:gd name="connsiteX23" fmla="*/ 10194 w 15512"/>
                  <a:gd name="connsiteY23" fmla="*/ 7470 h 18015"/>
                  <a:gd name="connsiteX24" fmla="*/ 7534 w 15512"/>
                  <a:gd name="connsiteY24" fmla="*/ 7909 h 1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5512" h="18015">
                    <a:moveTo>
                      <a:pt x="11967" y="9228"/>
                    </a:moveTo>
                    <a:cubicBezTo>
                      <a:pt x="12410" y="8788"/>
                      <a:pt x="12853" y="8349"/>
                      <a:pt x="13296" y="7909"/>
                    </a:cubicBezTo>
                    <a:cubicBezTo>
                      <a:pt x="13739" y="7470"/>
                      <a:pt x="13739" y="7031"/>
                      <a:pt x="14183" y="6591"/>
                    </a:cubicBezTo>
                    <a:cubicBezTo>
                      <a:pt x="14183" y="6152"/>
                      <a:pt x="14626" y="5712"/>
                      <a:pt x="14626" y="5273"/>
                    </a:cubicBezTo>
                    <a:cubicBezTo>
                      <a:pt x="14626" y="4833"/>
                      <a:pt x="14626" y="3955"/>
                      <a:pt x="14183" y="3515"/>
                    </a:cubicBezTo>
                    <a:cubicBezTo>
                      <a:pt x="13739" y="3076"/>
                      <a:pt x="13739" y="2197"/>
                      <a:pt x="13296" y="1758"/>
                    </a:cubicBezTo>
                    <a:cubicBezTo>
                      <a:pt x="12853" y="1318"/>
                      <a:pt x="11967" y="879"/>
                      <a:pt x="11523" y="439"/>
                    </a:cubicBezTo>
                    <a:cubicBezTo>
                      <a:pt x="10637" y="0"/>
                      <a:pt x="9750" y="0"/>
                      <a:pt x="8864" y="0"/>
                    </a:cubicBezTo>
                    <a:lnTo>
                      <a:pt x="0" y="0"/>
                    </a:lnTo>
                    <a:lnTo>
                      <a:pt x="0" y="18016"/>
                    </a:lnTo>
                    <a:lnTo>
                      <a:pt x="3546" y="18016"/>
                    </a:lnTo>
                    <a:lnTo>
                      <a:pt x="3546" y="10985"/>
                    </a:lnTo>
                    <a:lnTo>
                      <a:pt x="7978" y="10985"/>
                    </a:lnTo>
                    <a:lnTo>
                      <a:pt x="11523" y="18016"/>
                    </a:lnTo>
                    <a:lnTo>
                      <a:pt x="15512" y="18016"/>
                    </a:lnTo>
                    <a:lnTo>
                      <a:pt x="11523" y="10546"/>
                    </a:lnTo>
                    <a:cubicBezTo>
                      <a:pt x="11080" y="9667"/>
                      <a:pt x="11967" y="9667"/>
                      <a:pt x="11967" y="9228"/>
                    </a:cubicBezTo>
                    <a:close/>
                    <a:moveTo>
                      <a:pt x="7534" y="7909"/>
                    </a:moveTo>
                    <a:lnTo>
                      <a:pt x="2659" y="7909"/>
                    </a:lnTo>
                    <a:lnTo>
                      <a:pt x="2659" y="2197"/>
                    </a:lnTo>
                    <a:lnTo>
                      <a:pt x="7534" y="2197"/>
                    </a:lnTo>
                    <a:cubicBezTo>
                      <a:pt x="8421" y="2197"/>
                      <a:pt x="9307" y="2636"/>
                      <a:pt x="10194" y="3076"/>
                    </a:cubicBezTo>
                    <a:cubicBezTo>
                      <a:pt x="10637" y="3515"/>
                      <a:pt x="11080" y="4394"/>
                      <a:pt x="11080" y="5273"/>
                    </a:cubicBezTo>
                    <a:cubicBezTo>
                      <a:pt x="11080" y="6152"/>
                      <a:pt x="10637" y="6591"/>
                      <a:pt x="10194" y="7470"/>
                    </a:cubicBezTo>
                    <a:cubicBezTo>
                      <a:pt x="9307" y="7470"/>
                      <a:pt x="8421" y="7909"/>
                      <a:pt x="7534" y="79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139" name="Рисунок 447">
              <a:extLst>
                <a:ext uri="{FF2B5EF4-FFF2-40B4-BE49-F238E27FC236}">
                  <a16:creationId xmlns:a16="http://schemas.microsoft.com/office/drawing/2014/main" id="{5CA9DC36-2526-4FD1-A3A9-1CA2D16E4075}"/>
                </a:ext>
              </a:extLst>
            </p:cNvPr>
            <p:cNvGrpSpPr/>
            <p:nvPr/>
          </p:nvGrpSpPr>
          <p:grpSpPr>
            <a:xfrm>
              <a:off x="4568085" y="5728168"/>
              <a:ext cx="13296" cy="478955"/>
              <a:chOff x="4568085" y="5728168"/>
              <a:chExt cx="13296" cy="478955"/>
            </a:xfrm>
            <a:solidFill>
              <a:srgbClr val="009AA6"/>
            </a:solidFill>
          </p:grpSpPr>
          <p:sp>
            <p:nvSpPr>
              <p:cNvPr id="157" name="Полилиния 100">
                <a:extLst>
                  <a:ext uri="{FF2B5EF4-FFF2-40B4-BE49-F238E27FC236}">
                    <a16:creationId xmlns:a16="http://schemas.microsoft.com/office/drawing/2014/main" id="{140E8E2B-9B7D-4979-870B-45ECD14EF58A}"/>
                  </a:ext>
                </a:extLst>
              </p:cNvPr>
              <p:cNvSpPr/>
              <p:nvPr/>
            </p:nvSpPr>
            <p:spPr>
              <a:xfrm>
                <a:off x="4574733" y="5734751"/>
                <a:ext cx="4432" cy="465773"/>
              </a:xfrm>
              <a:custGeom>
                <a:avLst/>
                <a:gdLst>
                  <a:gd name="connsiteX0" fmla="*/ 0 w 4432"/>
                  <a:gd name="connsiteY0" fmla="*/ 0 h 465773"/>
                  <a:gd name="connsiteX1" fmla="*/ 0 w 4432"/>
                  <a:gd name="connsiteY1" fmla="*/ 465774 h 46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32" h="465773">
                    <a:moveTo>
                      <a:pt x="0" y="0"/>
                    </a:moveTo>
                    <a:lnTo>
                      <a:pt x="0" y="465774"/>
                    </a:lnTo>
                  </a:path>
                </a:pathLst>
              </a:custGeom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58" name="Полилиния 101">
                <a:extLst>
                  <a:ext uri="{FF2B5EF4-FFF2-40B4-BE49-F238E27FC236}">
                    <a16:creationId xmlns:a16="http://schemas.microsoft.com/office/drawing/2014/main" id="{0313ACA3-9CC2-48A8-8253-8FC22B12DA87}"/>
                  </a:ext>
                </a:extLst>
              </p:cNvPr>
              <p:cNvSpPr/>
              <p:nvPr/>
            </p:nvSpPr>
            <p:spPr>
              <a:xfrm>
                <a:off x="4568085" y="5728168"/>
                <a:ext cx="13296" cy="478955"/>
              </a:xfrm>
              <a:custGeom>
                <a:avLst/>
                <a:gdLst>
                  <a:gd name="connsiteX0" fmla="*/ 6648 w 13296"/>
                  <a:gd name="connsiteY0" fmla="*/ 478956 h 478955"/>
                  <a:gd name="connsiteX1" fmla="*/ 0 w 13296"/>
                  <a:gd name="connsiteY1" fmla="*/ 472365 h 478955"/>
                  <a:gd name="connsiteX2" fmla="*/ 0 w 13296"/>
                  <a:gd name="connsiteY2" fmla="*/ 6591 h 478955"/>
                  <a:gd name="connsiteX3" fmla="*/ 6648 w 13296"/>
                  <a:gd name="connsiteY3" fmla="*/ 0 h 478955"/>
                  <a:gd name="connsiteX4" fmla="*/ 13296 w 13296"/>
                  <a:gd name="connsiteY4" fmla="*/ 6591 h 478955"/>
                  <a:gd name="connsiteX5" fmla="*/ 13296 w 13296"/>
                  <a:gd name="connsiteY5" fmla="*/ 472365 h 478955"/>
                  <a:gd name="connsiteX6" fmla="*/ 6648 w 13296"/>
                  <a:gd name="connsiteY6" fmla="*/ 478956 h 4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6" h="478955">
                    <a:moveTo>
                      <a:pt x="6648" y="478956"/>
                    </a:moveTo>
                    <a:cubicBezTo>
                      <a:pt x="3102" y="478956"/>
                      <a:pt x="0" y="475880"/>
                      <a:pt x="0" y="472365"/>
                    </a:cubicBezTo>
                    <a:lnTo>
                      <a:pt x="0" y="6591"/>
                    </a:lnTo>
                    <a:cubicBezTo>
                      <a:pt x="0" y="3076"/>
                      <a:pt x="3102" y="0"/>
                      <a:pt x="6648" y="0"/>
                    </a:cubicBezTo>
                    <a:cubicBezTo>
                      <a:pt x="10194" y="0"/>
                      <a:pt x="13296" y="3076"/>
                      <a:pt x="13296" y="6591"/>
                    </a:cubicBezTo>
                    <a:lnTo>
                      <a:pt x="13296" y="472365"/>
                    </a:lnTo>
                    <a:cubicBezTo>
                      <a:pt x="13296" y="475880"/>
                      <a:pt x="10637" y="478956"/>
                      <a:pt x="6648" y="478956"/>
                    </a:cubicBezTo>
                    <a:close/>
                  </a:path>
                </a:pathLst>
              </a:custGeom>
              <a:solidFill>
                <a:srgbClr val="009AA6"/>
              </a:solidFill>
              <a:ln w="44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140" name="Рисунок 447">
              <a:extLst>
                <a:ext uri="{FF2B5EF4-FFF2-40B4-BE49-F238E27FC236}">
                  <a16:creationId xmlns:a16="http://schemas.microsoft.com/office/drawing/2014/main" id="{2A2127EC-2974-4A0D-87EF-76C7CCBF6FF1}"/>
                </a:ext>
              </a:extLst>
            </p:cNvPr>
            <p:cNvGrpSpPr/>
            <p:nvPr/>
          </p:nvGrpSpPr>
          <p:grpSpPr>
            <a:xfrm>
              <a:off x="4711239" y="5825269"/>
              <a:ext cx="835438" cy="288252"/>
              <a:chOff x="4711239" y="5825269"/>
              <a:chExt cx="835438" cy="288252"/>
            </a:xfrm>
            <a:solidFill>
              <a:srgbClr val="000000"/>
            </a:solidFill>
          </p:grpSpPr>
          <p:grpSp>
            <p:nvGrpSpPr>
              <p:cNvPr id="141" name="Рисунок 447">
                <a:extLst>
                  <a:ext uri="{FF2B5EF4-FFF2-40B4-BE49-F238E27FC236}">
                    <a16:creationId xmlns:a16="http://schemas.microsoft.com/office/drawing/2014/main" id="{CC4D0960-EDB0-4DA0-A239-0D6BE16DA016}"/>
                  </a:ext>
                </a:extLst>
              </p:cNvPr>
              <p:cNvGrpSpPr/>
              <p:nvPr/>
            </p:nvGrpSpPr>
            <p:grpSpPr>
              <a:xfrm>
                <a:off x="4711682" y="5825269"/>
                <a:ext cx="576607" cy="113806"/>
                <a:chOff x="4711682" y="5825269"/>
                <a:chExt cx="576607" cy="113806"/>
              </a:xfrm>
              <a:solidFill>
                <a:srgbClr val="000000"/>
              </a:solidFill>
            </p:grpSpPr>
            <p:sp>
              <p:nvSpPr>
                <p:cNvPr id="151" name="Полилиния 94">
                  <a:extLst>
                    <a:ext uri="{FF2B5EF4-FFF2-40B4-BE49-F238E27FC236}">
                      <a16:creationId xmlns:a16="http://schemas.microsoft.com/office/drawing/2014/main" id="{BFB6F5E2-24B5-478A-A09A-F9C1B144645F}"/>
                    </a:ext>
                  </a:extLst>
                </p:cNvPr>
                <p:cNvSpPr/>
                <p:nvPr/>
              </p:nvSpPr>
              <p:spPr>
                <a:xfrm>
                  <a:off x="4711682" y="5827027"/>
                  <a:ext cx="76231" cy="111170"/>
                </a:xfrm>
                <a:custGeom>
                  <a:avLst/>
                  <a:gdLst>
                    <a:gd name="connsiteX0" fmla="*/ 0 w 76231"/>
                    <a:gd name="connsiteY0" fmla="*/ 111171 h 111170"/>
                    <a:gd name="connsiteX1" fmla="*/ 0 w 76231"/>
                    <a:gd name="connsiteY1" fmla="*/ 0 h 111170"/>
                    <a:gd name="connsiteX2" fmla="*/ 76231 w 76231"/>
                    <a:gd name="connsiteY2" fmla="*/ 0 h 111170"/>
                    <a:gd name="connsiteX3" fmla="*/ 76231 w 76231"/>
                    <a:gd name="connsiteY3" fmla="*/ 16698 h 111170"/>
                    <a:gd name="connsiteX4" fmla="*/ 18615 w 76231"/>
                    <a:gd name="connsiteY4" fmla="*/ 16698 h 111170"/>
                    <a:gd name="connsiteX5" fmla="*/ 18615 w 76231"/>
                    <a:gd name="connsiteY5" fmla="*/ 111171 h 111170"/>
                    <a:gd name="connsiteX6" fmla="*/ 0 w 76231"/>
                    <a:gd name="connsiteY6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31" h="111170">
                      <a:moveTo>
                        <a:pt x="0" y="111171"/>
                      </a:moveTo>
                      <a:lnTo>
                        <a:pt x="0" y="0"/>
                      </a:lnTo>
                      <a:lnTo>
                        <a:pt x="76231" y="0"/>
                      </a:lnTo>
                      <a:lnTo>
                        <a:pt x="76231" y="16698"/>
                      </a:lnTo>
                      <a:lnTo>
                        <a:pt x="18615" y="16698"/>
                      </a:lnTo>
                      <a:lnTo>
                        <a:pt x="18615" y="111171"/>
                      </a:lnTo>
                      <a:lnTo>
                        <a:pt x="0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2" name="Полилиния 95">
                  <a:extLst>
                    <a:ext uri="{FF2B5EF4-FFF2-40B4-BE49-F238E27FC236}">
                      <a16:creationId xmlns:a16="http://schemas.microsoft.com/office/drawing/2014/main" id="{62730D96-5450-4769-964A-0BBBE6BF3CEB}"/>
                    </a:ext>
                  </a:extLst>
                </p:cNvPr>
                <p:cNvSpPr/>
                <p:nvPr/>
              </p:nvSpPr>
              <p:spPr>
                <a:xfrm>
                  <a:off x="4798994" y="5827027"/>
                  <a:ext cx="80219" cy="110731"/>
                </a:xfrm>
                <a:custGeom>
                  <a:avLst/>
                  <a:gdLst>
                    <a:gd name="connsiteX0" fmla="*/ 48752 w 80219"/>
                    <a:gd name="connsiteY0" fmla="*/ 0 h 110731"/>
                    <a:gd name="connsiteX1" fmla="*/ 62935 w 80219"/>
                    <a:gd name="connsiteY1" fmla="*/ 3076 h 110731"/>
                    <a:gd name="connsiteX2" fmla="*/ 72685 w 80219"/>
                    <a:gd name="connsiteY2" fmla="*/ 10985 h 110731"/>
                    <a:gd name="connsiteX3" fmla="*/ 78447 w 80219"/>
                    <a:gd name="connsiteY3" fmla="*/ 21970 h 110731"/>
                    <a:gd name="connsiteX4" fmla="*/ 80220 w 80219"/>
                    <a:gd name="connsiteY4" fmla="*/ 33835 h 110731"/>
                    <a:gd name="connsiteX5" fmla="*/ 78004 w 80219"/>
                    <a:gd name="connsiteY5" fmla="*/ 45699 h 110731"/>
                    <a:gd name="connsiteX6" fmla="*/ 71799 w 80219"/>
                    <a:gd name="connsiteY6" fmla="*/ 56684 h 110731"/>
                    <a:gd name="connsiteX7" fmla="*/ 61605 w 80219"/>
                    <a:gd name="connsiteY7" fmla="*/ 64593 h 110731"/>
                    <a:gd name="connsiteX8" fmla="*/ 47866 w 80219"/>
                    <a:gd name="connsiteY8" fmla="*/ 67669 h 110731"/>
                    <a:gd name="connsiteX9" fmla="*/ 18615 w 80219"/>
                    <a:gd name="connsiteY9" fmla="*/ 67669 h 110731"/>
                    <a:gd name="connsiteX10" fmla="*/ 18615 w 80219"/>
                    <a:gd name="connsiteY10" fmla="*/ 110731 h 110731"/>
                    <a:gd name="connsiteX11" fmla="*/ 0 w 80219"/>
                    <a:gd name="connsiteY11" fmla="*/ 110731 h 110731"/>
                    <a:gd name="connsiteX12" fmla="*/ 0 w 80219"/>
                    <a:gd name="connsiteY12" fmla="*/ 0 h 110731"/>
                    <a:gd name="connsiteX13" fmla="*/ 48752 w 80219"/>
                    <a:gd name="connsiteY13" fmla="*/ 0 h 110731"/>
                    <a:gd name="connsiteX14" fmla="*/ 19058 w 80219"/>
                    <a:gd name="connsiteY14" fmla="*/ 51411 h 110731"/>
                    <a:gd name="connsiteX15" fmla="*/ 44764 w 80219"/>
                    <a:gd name="connsiteY15" fmla="*/ 51411 h 110731"/>
                    <a:gd name="connsiteX16" fmla="*/ 57616 w 80219"/>
                    <a:gd name="connsiteY16" fmla="*/ 46577 h 110731"/>
                    <a:gd name="connsiteX17" fmla="*/ 62492 w 80219"/>
                    <a:gd name="connsiteY17" fmla="*/ 33835 h 110731"/>
                    <a:gd name="connsiteX18" fmla="*/ 57616 w 80219"/>
                    <a:gd name="connsiteY18" fmla="*/ 21092 h 110731"/>
                    <a:gd name="connsiteX19" fmla="*/ 44764 w 80219"/>
                    <a:gd name="connsiteY19" fmla="*/ 16258 h 110731"/>
                    <a:gd name="connsiteX20" fmla="*/ 19058 w 80219"/>
                    <a:gd name="connsiteY20" fmla="*/ 16258 h 110731"/>
                    <a:gd name="connsiteX21" fmla="*/ 19058 w 80219"/>
                    <a:gd name="connsiteY21" fmla="*/ 51411 h 11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0219" h="110731">
                      <a:moveTo>
                        <a:pt x="48752" y="0"/>
                      </a:moveTo>
                      <a:cubicBezTo>
                        <a:pt x="54071" y="0"/>
                        <a:pt x="58946" y="879"/>
                        <a:pt x="62935" y="3076"/>
                      </a:cubicBezTo>
                      <a:cubicBezTo>
                        <a:pt x="66924" y="5273"/>
                        <a:pt x="70469" y="7909"/>
                        <a:pt x="72685" y="10985"/>
                      </a:cubicBezTo>
                      <a:cubicBezTo>
                        <a:pt x="75345" y="14061"/>
                        <a:pt x="77117" y="18016"/>
                        <a:pt x="78447" y="21970"/>
                      </a:cubicBezTo>
                      <a:cubicBezTo>
                        <a:pt x="79777" y="25925"/>
                        <a:pt x="80220" y="29880"/>
                        <a:pt x="80220" y="33835"/>
                      </a:cubicBezTo>
                      <a:cubicBezTo>
                        <a:pt x="80220" y="37789"/>
                        <a:pt x="79333" y="41744"/>
                        <a:pt x="78004" y="45699"/>
                      </a:cubicBezTo>
                      <a:cubicBezTo>
                        <a:pt x="76674" y="49653"/>
                        <a:pt x="74458" y="53169"/>
                        <a:pt x="71799" y="56684"/>
                      </a:cubicBezTo>
                      <a:cubicBezTo>
                        <a:pt x="69140" y="59760"/>
                        <a:pt x="65594" y="62836"/>
                        <a:pt x="61605" y="64593"/>
                      </a:cubicBezTo>
                      <a:cubicBezTo>
                        <a:pt x="57616" y="66790"/>
                        <a:pt x="53184" y="67669"/>
                        <a:pt x="47866" y="67669"/>
                      </a:cubicBezTo>
                      <a:lnTo>
                        <a:pt x="18615" y="67669"/>
                      </a:lnTo>
                      <a:lnTo>
                        <a:pt x="18615" y="110731"/>
                      </a:lnTo>
                      <a:lnTo>
                        <a:pt x="0" y="110731"/>
                      </a:lnTo>
                      <a:lnTo>
                        <a:pt x="0" y="0"/>
                      </a:lnTo>
                      <a:lnTo>
                        <a:pt x="48752" y="0"/>
                      </a:lnTo>
                      <a:close/>
                      <a:moveTo>
                        <a:pt x="19058" y="51411"/>
                      </a:moveTo>
                      <a:lnTo>
                        <a:pt x="44764" y="51411"/>
                      </a:lnTo>
                      <a:cubicBezTo>
                        <a:pt x="50082" y="51411"/>
                        <a:pt x="54514" y="49653"/>
                        <a:pt x="57616" y="46577"/>
                      </a:cubicBezTo>
                      <a:cubicBezTo>
                        <a:pt x="60719" y="43502"/>
                        <a:pt x="62492" y="39107"/>
                        <a:pt x="62492" y="33835"/>
                      </a:cubicBezTo>
                      <a:cubicBezTo>
                        <a:pt x="62492" y="28562"/>
                        <a:pt x="60719" y="24607"/>
                        <a:pt x="57616" y="21092"/>
                      </a:cubicBezTo>
                      <a:cubicBezTo>
                        <a:pt x="54514" y="18016"/>
                        <a:pt x="50082" y="16258"/>
                        <a:pt x="44764" y="16258"/>
                      </a:cubicBezTo>
                      <a:lnTo>
                        <a:pt x="19058" y="16258"/>
                      </a:lnTo>
                      <a:lnTo>
                        <a:pt x="19058" y="514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3" name="Полилиния 96">
                  <a:extLst>
                    <a:ext uri="{FF2B5EF4-FFF2-40B4-BE49-F238E27FC236}">
                      <a16:creationId xmlns:a16="http://schemas.microsoft.com/office/drawing/2014/main" id="{37C788BB-1851-4E42-815C-30D0450AC786}"/>
                    </a:ext>
                  </a:extLst>
                </p:cNvPr>
                <p:cNvSpPr/>
                <p:nvPr/>
              </p:nvSpPr>
              <p:spPr>
                <a:xfrm>
                  <a:off x="4886305" y="5825269"/>
                  <a:ext cx="86867" cy="113806"/>
                </a:xfrm>
                <a:custGeom>
                  <a:avLst/>
                  <a:gdLst>
                    <a:gd name="connsiteX0" fmla="*/ 52741 w 86867"/>
                    <a:gd name="connsiteY0" fmla="*/ 90958 h 113806"/>
                    <a:gd name="connsiteX1" fmla="*/ 46979 w 86867"/>
                    <a:gd name="connsiteY1" fmla="*/ 102382 h 113806"/>
                    <a:gd name="connsiteX2" fmla="*/ 40775 w 86867"/>
                    <a:gd name="connsiteY2" fmla="*/ 109413 h 113806"/>
                    <a:gd name="connsiteX3" fmla="*/ 33240 w 86867"/>
                    <a:gd name="connsiteY3" fmla="*/ 112928 h 113806"/>
                    <a:gd name="connsiteX4" fmla="*/ 24819 w 86867"/>
                    <a:gd name="connsiteY4" fmla="*/ 113807 h 113806"/>
                    <a:gd name="connsiteX5" fmla="*/ 12410 w 86867"/>
                    <a:gd name="connsiteY5" fmla="*/ 113807 h 113806"/>
                    <a:gd name="connsiteX6" fmla="*/ 12410 w 86867"/>
                    <a:gd name="connsiteY6" fmla="*/ 97988 h 113806"/>
                    <a:gd name="connsiteX7" fmla="*/ 22160 w 86867"/>
                    <a:gd name="connsiteY7" fmla="*/ 97988 h 113806"/>
                    <a:gd name="connsiteX8" fmla="*/ 28808 w 86867"/>
                    <a:gd name="connsiteY8" fmla="*/ 96670 h 113806"/>
                    <a:gd name="connsiteX9" fmla="*/ 33240 w 86867"/>
                    <a:gd name="connsiteY9" fmla="*/ 90958 h 113806"/>
                    <a:gd name="connsiteX10" fmla="*/ 34570 w 86867"/>
                    <a:gd name="connsiteY10" fmla="*/ 87882 h 113806"/>
                    <a:gd name="connsiteX11" fmla="*/ 17285 w 86867"/>
                    <a:gd name="connsiteY11" fmla="*/ 44380 h 113806"/>
                    <a:gd name="connsiteX12" fmla="*/ 0 w 86867"/>
                    <a:gd name="connsiteY12" fmla="*/ 879 h 113806"/>
                    <a:gd name="connsiteX13" fmla="*/ 19501 w 86867"/>
                    <a:gd name="connsiteY13" fmla="*/ 879 h 113806"/>
                    <a:gd name="connsiteX14" fmla="*/ 21717 w 86867"/>
                    <a:gd name="connsiteY14" fmla="*/ 7031 h 113806"/>
                    <a:gd name="connsiteX15" fmla="*/ 26149 w 86867"/>
                    <a:gd name="connsiteY15" fmla="*/ 18455 h 113806"/>
                    <a:gd name="connsiteX16" fmla="*/ 31467 w 86867"/>
                    <a:gd name="connsiteY16" fmla="*/ 32516 h 113806"/>
                    <a:gd name="connsiteX17" fmla="*/ 36786 w 86867"/>
                    <a:gd name="connsiteY17" fmla="*/ 46577 h 113806"/>
                    <a:gd name="connsiteX18" fmla="*/ 41218 w 86867"/>
                    <a:gd name="connsiteY18" fmla="*/ 58441 h 113806"/>
                    <a:gd name="connsiteX19" fmla="*/ 43877 w 86867"/>
                    <a:gd name="connsiteY19" fmla="*/ 65033 h 113806"/>
                    <a:gd name="connsiteX20" fmla="*/ 44763 w 86867"/>
                    <a:gd name="connsiteY20" fmla="*/ 65033 h 113806"/>
                    <a:gd name="connsiteX21" fmla="*/ 47423 w 86867"/>
                    <a:gd name="connsiteY21" fmla="*/ 57123 h 113806"/>
                    <a:gd name="connsiteX22" fmla="*/ 51855 w 86867"/>
                    <a:gd name="connsiteY22" fmla="*/ 45699 h 113806"/>
                    <a:gd name="connsiteX23" fmla="*/ 56730 w 86867"/>
                    <a:gd name="connsiteY23" fmla="*/ 32077 h 113806"/>
                    <a:gd name="connsiteX24" fmla="*/ 61605 w 86867"/>
                    <a:gd name="connsiteY24" fmla="*/ 18895 h 113806"/>
                    <a:gd name="connsiteX25" fmla="*/ 65594 w 86867"/>
                    <a:gd name="connsiteY25" fmla="*/ 7470 h 113806"/>
                    <a:gd name="connsiteX26" fmla="*/ 68253 w 86867"/>
                    <a:gd name="connsiteY26" fmla="*/ 0 h 113806"/>
                    <a:gd name="connsiteX27" fmla="*/ 86868 w 86867"/>
                    <a:gd name="connsiteY27" fmla="*/ 0 h 113806"/>
                    <a:gd name="connsiteX28" fmla="*/ 52741 w 86867"/>
                    <a:gd name="connsiteY28" fmla="*/ 90958 h 113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86867" h="113806">
                      <a:moveTo>
                        <a:pt x="52741" y="90958"/>
                      </a:moveTo>
                      <a:cubicBezTo>
                        <a:pt x="50968" y="95791"/>
                        <a:pt x="49195" y="99746"/>
                        <a:pt x="46979" y="102382"/>
                      </a:cubicBezTo>
                      <a:cubicBezTo>
                        <a:pt x="45207" y="105458"/>
                        <a:pt x="42991" y="107655"/>
                        <a:pt x="40775" y="109413"/>
                      </a:cubicBezTo>
                      <a:cubicBezTo>
                        <a:pt x="38559" y="111171"/>
                        <a:pt x="35899" y="112489"/>
                        <a:pt x="33240" y="112928"/>
                      </a:cubicBezTo>
                      <a:cubicBezTo>
                        <a:pt x="30581" y="113368"/>
                        <a:pt x="27922" y="113807"/>
                        <a:pt x="24819" y="113807"/>
                      </a:cubicBezTo>
                      <a:lnTo>
                        <a:pt x="12410" y="113807"/>
                      </a:lnTo>
                      <a:lnTo>
                        <a:pt x="12410" y="97988"/>
                      </a:lnTo>
                      <a:lnTo>
                        <a:pt x="22160" y="97988"/>
                      </a:lnTo>
                      <a:cubicBezTo>
                        <a:pt x="24819" y="97988"/>
                        <a:pt x="27035" y="97549"/>
                        <a:pt x="28808" y="96670"/>
                      </a:cubicBezTo>
                      <a:cubicBezTo>
                        <a:pt x="30581" y="95791"/>
                        <a:pt x="31911" y="94034"/>
                        <a:pt x="33240" y="90958"/>
                      </a:cubicBezTo>
                      <a:lnTo>
                        <a:pt x="34570" y="87882"/>
                      </a:lnTo>
                      <a:cubicBezTo>
                        <a:pt x="28808" y="73381"/>
                        <a:pt x="23047" y="58881"/>
                        <a:pt x="17285" y="44380"/>
                      </a:cubicBezTo>
                      <a:cubicBezTo>
                        <a:pt x="11523" y="29880"/>
                        <a:pt x="5762" y="15379"/>
                        <a:pt x="0" y="879"/>
                      </a:cubicBezTo>
                      <a:lnTo>
                        <a:pt x="19501" y="879"/>
                      </a:lnTo>
                      <a:cubicBezTo>
                        <a:pt x="19944" y="1758"/>
                        <a:pt x="20830" y="3955"/>
                        <a:pt x="21717" y="7031"/>
                      </a:cubicBezTo>
                      <a:cubicBezTo>
                        <a:pt x="23047" y="10106"/>
                        <a:pt x="24376" y="14061"/>
                        <a:pt x="26149" y="18455"/>
                      </a:cubicBezTo>
                      <a:cubicBezTo>
                        <a:pt x="27922" y="22849"/>
                        <a:pt x="29695" y="27683"/>
                        <a:pt x="31467" y="32516"/>
                      </a:cubicBezTo>
                      <a:cubicBezTo>
                        <a:pt x="33240" y="37350"/>
                        <a:pt x="35013" y="42183"/>
                        <a:pt x="36786" y="46577"/>
                      </a:cubicBezTo>
                      <a:cubicBezTo>
                        <a:pt x="38559" y="50971"/>
                        <a:pt x="39888" y="54926"/>
                        <a:pt x="41218" y="58441"/>
                      </a:cubicBezTo>
                      <a:cubicBezTo>
                        <a:pt x="42547" y="61957"/>
                        <a:pt x="43434" y="64154"/>
                        <a:pt x="43877" y="65033"/>
                      </a:cubicBezTo>
                      <a:lnTo>
                        <a:pt x="44763" y="65033"/>
                      </a:lnTo>
                      <a:cubicBezTo>
                        <a:pt x="45207" y="63275"/>
                        <a:pt x="46093" y="60638"/>
                        <a:pt x="47423" y="57123"/>
                      </a:cubicBezTo>
                      <a:cubicBezTo>
                        <a:pt x="48752" y="53608"/>
                        <a:pt x="50082" y="49653"/>
                        <a:pt x="51855" y="45699"/>
                      </a:cubicBezTo>
                      <a:cubicBezTo>
                        <a:pt x="53628" y="41304"/>
                        <a:pt x="54957" y="36910"/>
                        <a:pt x="56730" y="32077"/>
                      </a:cubicBezTo>
                      <a:cubicBezTo>
                        <a:pt x="58503" y="27243"/>
                        <a:pt x="59832" y="22849"/>
                        <a:pt x="61605" y="18895"/>
                      </a:cubicBezTo>
                      <a:cubicBezTo>
                        <a:pt x="63378" y="14940"/>
                        <a:pt x="64708" y="10985"/>
                        <a:pt x="65594" y="7470"/>
                      </a:cubicBezTo>
                      <a:cubicBezTo>
                        <a:pt x="66924" y="3955"/>
                        <a:pt x="67810" y="1758"/>
                        <a:pt x="68253" y="0"/>
                      </a:cubicBezTo>
                      <a:lnTo>
                        <a:pt x="86868" y="0"/>
                      </a:lnTo>
                      <a:lnTo>
                        <a:pt x="52741" y="909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4" name="Полилиния 97">
                  <a:extLst>
                    <a:ext uri="{FF2B5EF4-FFF2-40B4-BE49-F238E27FC236}">
                      <a16:creationId xmlns:a16="http://schemas.microsoft.com/office/drawing/2014/main" id="{C9BA2964-8E34-4E67-BDDA-509AA8B32BA3}"/>
                    </a:ext>
                  </a:extLst>
                </p:cNvPr>
                <p:cNvSpPr/>
                <p:nvPr/>
              </p:nvSpPr>
              <p:spPr>
                <a:xfrm>
                  <a:off x="4986469" y="5827027"/>
                  <a:ext cx="84208" cy="111170"/>
                </a:xfrm>
                <a:custGeom>
                  <a:avLst/>
                  <a:gdLst>
                    <a:gd name="connsiteX0" fmla="*/ 65594 w 84208"/>
                    <a:gd name="connsiteY0" fmla="*/ 111171 h 111170"/>
                    <a:gd name="connsiteX1" fmla="*/ 65594 w 84208"/>
                    <a:gd name="connsiteY1" fmla="*/ 16698 h 111170"/>
                    <a:gd name="connsiteX2" fmla="*/ 18615 w 84208"/>
                    <a:gd name="connsiteY2" fmla="*/ 16698 h 111170"/>
                    <a:gd name="connsiteX3" fmla="*/ 18615 w 84208"/>
                    <a:gd name="connsiteY3" fmla="*/ 111171 h 111170"/>
                    <a:gd name="connsiteX4" fmla="*/ 0 w 84208"/>
                    <a:gd name="connsiteY4" fmla="*/ 111171 h 111170"/>
                    <a:gd name="connsiteX5" fmla="*/ 0 w 84208"/>
                    <a:gd name="connsiteY5" fmla="*/ 0 h 111170"/>
                    <a:gd name="connsiteX6" fmla="*/ 84209 w 84208"/>
                    <a:gd name="connsiteY6" fmla="*/ 0 h 111170"/>
                    <a:gd name="connsiteX7" fmla="*/ 84209 w 84208"/>
                    <a:gd name="connsiteY7" fmla="*/ 111171 h 111170"/>
                    <a:gd name="connsiteX8" fmla="*/ 65594 w 84208"/>
                    <a:gd name="connsiteY8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208" h="111170">
                      <a:moveTo>
                        <a:pt x="65594" y="111171"/>
                      </a:moveTo>
                      <a:lnTo>
                        <a:pt x="65594" y="16698"/>
                      </a:lnTo>
                      <a:lnTo>
                        <a:pt x="18615" y="16698"/>
                      </a:lnTo>
                      <a:lnTo>
                        <a:pt x="18615" y="111171"/>
                      </a:ln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84209" y="0"/>
                      </a:lnTo>
                      <a:lnTo>
                        <a:pt x="84209" y="111171"/>
                      </a:lnTo>
                      <a:lnTo>
                        <a:pt x="65594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5" name="Полилиния 98">
                  <a:extLst>
                    <a:ext uri="{FF2B5EF4-FFF2-40B4-BE49-F238E27FC236}">
                      <a16:creationId xmlns:a16="http://schemas.microsoft.com/office/drawing/2014/main" id="{F89A93B1-7CF0-4A79-9632-99561739C055}"/>
                    </a:ext>
                  </a:extLst>
                </p:cNvPr>
                <p:cNvSpPr/>
                <p:nvPr/>
              </p:nvSpPr>
              <p:spPr>
                <a:xfrm>
                  <a:off x="5092394" y="5827027"/>
                  <a:ext cx="84208" cy="111170"/>
                </a:xfrm>
                <a:custGeom>
                  <a:avLst/>
                  <a:gdLst>
                    <a:gd name="connsiteX0" fmla="*/ 65594 w 84208"/>
                    <a:gd name="connsiteY0" fmla="*/ 111171 h 111170"/>
                    <a:gd name="connsiteX1" fmla="*/ 65594 w 84208"/>
                    <a:gd name="connsiteY1" fmla="*/ 16698 h 111170"/>
                    <a:gd name="connsiteX2" fmla="*/ 18614 w 84208"/>
                    <a:gd name="connsiteY2" fmla="*/ 16698 h 111170"/>
                    <a:gd name="connsiteX3" fmla="*/ 18614 w 84208"/>
                    <a:gd name="connsiteY3" fmla="*/ 111171 h 111170"/>
                    <a:gd name="connsiteX4" fmla="*/ 0 w 84208"/>
                    <a:gd name="connsiteY4" fmla="*/ 111171 h 111170"/>
                    <a:gd name="connsiteX5" fmla="*/ 0 w 84208"/>
                    <a:gd name="connsiteY5" fmla="*/ 0 h 111170"/>
                    <a:gd name="connsiteX6" fmla="*/ 84209 w 84208"/>
                    <a:gd name="connsiteY6" fmla="*/ 0 h 111170"/>
                    <a:gd name="connsiteX7" fmla="*/ 84209 w 84208"/>
                    <a:gd name="connsiteY7" fmla="*/ 111171 h 111170"/>
                    <a:gd name="connsiteX8" fmla="*/ 65594 w 84208"/>
                    <a:gd name="connsiteY8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208" h="111170">
                      <a:moveTo>
                        <a:pt x="65594" y="111171"/>
                      </a:moveTo>
                      <a:lnTo>
                        <a:pt x="65594" y="16698"/>
                      </a:lnTo>
                      <a:lnTo>
                        <a:pt x="18614" y="16698"/>
                      </a:lnTo>
                      <a:lnTo>
                        <a:pt x="18614" y="111171"/>
                      </a:ln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84209" y="0"/>
                      </a:lnTo>
                      <a:lnTo>
                        <a:pt x="84209" y="111171"/>
                      </a:lnTo>
                      <a:lnTo>
                        <a:pt x="65594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6" name="Полилиния 99">
                  <a:extLst>
                    <a:ext uri="{FF2B5EF4-FFF2-40B4-BE49-F238E27FC236}">
                      <a16:creationId xmlns:a16="http://schemas.microsoft.com/office/drawing/2014/main" id="{A7C2B8C9-454C-4037-98EE-5BB025B87F24}"/>
                    </a:ext>
                  </a:extLst>
                </p:cNvPr>
                <p:cNvSpPr/>
                <p:nvPr/>
              </p:nvSpPr>
              <p:spPr>
                <a:xfrm>
                  <a:off x="5191229" y="5827027"/>
                  <a:ext cx="97061" cy="111170"/>
                </a:xfrm>
                <a:custGeom>
                  <a:avLst/>
                  <a:gdLst>
                    <a:gd name="connsiteX0" fmla="*/ 69583 w 97061"/>
                    <a:gd name="connsiteY0" fmla="*/ 87003 h 111170"/>
                    <a:gd name="connsiteX1" fmla="*/ 27922 w 97061"/>
                    <a:gd name="connsiteY1" fmla="*/ 87003 h 111170"/>
                    <a:gd name="connsiteX2" fmla="*/ 19944 w 97061"/>
                    <a:gd name="connsiteY2" fmla="*/ 111171 h 111170"/>
                    <a:gd name="connsiteX3" fmla="*/ 0 w 97061"/>
                    <a:gd name="connsiteY3" fmla="*/ 111171 h 111170"/>
                    <a:gd name="connsiteX4" fmla="*/ 39002 w 97061"/>
                    <a:gd name="connsiteY4" fmla="*/ 0 h 111170"/>
                    <a:gd name="connsiteX5" fmla="*/ 58060 w 97061"/>
                    <a:gd name="connsiteY5" fmla="*/ 0 h 111170"/>
                    <a:gd name="connsiteX6" fmla="*/ 97062 w 97061"/>
                    <a:gd name="connsiteY6" fmla="*/ 111171 h 111170"/>
                    <a:gd name="connsiteX7" fmla="*/ 76674 w 97061"/>
                    <a:gd name="connsiteY7" fmla="*/ 111171 h 111170"/>
                    <a:gd name="connsiteX8" fmla="*/ 69583 w 97061"/>
                    <a:gd name="connsiteY8" fmla="*/ 87003 h 111170"/>
                    <a:gd name="connsiteX9" fmla="*/ 32797 w 97061"/>
                    <a:gd name="connsiteY9" fmla="*/ 71184 h 111170"/>
                    <a:gd name="connsiteX10" fmla="*/ 63821 w 97061"/>
                    <a:gd name="connsiteY10" fmla="*/ 71184 h 111170"/>
                    <a:gd name="connsiteX11" fmla="*/ 57616 w 97061"/>
                    <a:gd name="connsiteY11" fmla="*/ 50532 h 111170"/>
                    <a:gd name="connsiteX12" fmla="*/ 49196 w 97061"/>
                    <a:gd name="connsiteY12" fmla="*/ 22410 h 111170"/>
                    <a:gd name="connsiteX13" fmla="*/ 48752 w 97061"/>
                    <a:gd name="connsiteY13" fmla="*/ 22410 h 111170"/>
                    <a:gd name="connsiteX14" fmla="*/ 40332 w 97061"/>
                    <a:gd name="connsiteY14" fmla="*/ 49653 h 111170"/>
                    <a:gd name="connsiteX15" fmla="*/ 32797 w 97061"/>
                    <a:gd name="connsiteY15" fmla="*/ 71184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7061" h="111170">
                      <a:moveTo>
                        <a:pt x="69583" y="87003"/>
                      </a:moveTo>
                      <a:lnTo>
                        <a:pt x="27922" y="87003"/>
                      </a:lnTo>
                      <a:lnTo>
                        <a:pt x="19944" y="111171"/>
                      </a:lnTo>
                      <a:lnTo>
                        <a:pt x="0" y="111171"/>
                      </a:lnTo>
                      <a:lnTo>
                        <a:pt x="39002" y="0"/>
                      </a:lnTo>
                      <a:lnTo>
                        <a:pt x="58060" y="0"/>
                      </a:lnTo>
                      <a:lnTo>
                        <a:pt x="97062" y="111171"/>
                      </a:lnTo>
                      <a:lnTo>
                        <a:pt x="76674" y="111171"/>
                      </a:lnTo>
                      <a:lnTo>
                        <a:pt x="69583" y="87003"/>
                      </a:lnTo>
                      <a:close/>
                      <a:moveTo>
                        <a:pt x="32797" y="71184"/>
                      </a:moveTo>
                      <a:lnTo>
                        <a:pt x="63821" y="71184"/>
                      </a:lnTo>
                      <a:lnTo>
                        <a:pt x="57616" y="50532"/>
                      </a:lnTo>
                      <a:lnTo>
                        <a:pt x="49196" y="22410"/>
                      </a:lnTo>
                      <a:lnTo>
                        <a:pt x="48752" y="22410"/>
                      </a:lnTo>
                      <a:lnTo>
                        <a:pt x="40332" y="49653"/>
                      </a:lnTo>
                      <a:lnTo>
                        <a:pt x="32797" y="711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42" name="Рисунок 447">
                <a:extLst>
                  <a:ext uri="{FF2B5EF4-FFF2-40B4-BE49-F238E27FC236}">
                    <a16:creationId xmlns:a16="http://schemas.microsoft.com/office/drawing/2014/main" id="{E4F110DC-35D4-4BFC-9154-0EE7C821A4B3}"/>
                  </a:ext>
                </a:extLst>
              </p:cNvPr>
              <p:cNvGrpSpPr/>
              <p:nvPr/>
            </p:nvGrpSpPr>
            <p:grpSpPr>
              <a:xfrm>
                <a:off x="4711239" y="5973350"/>
                <a:ext cx="835438" cy="140171"/>
                <a:chOff x="4711239" y="5973350"/>
                <a:chExt cx="835438" cy="140171"/>
              </a:xfrm>
              <a:solidFill>
                <a:srgbClr val="000000"/>
              </a:solidFill>
            </p:grpSpPr>
            <p:sp>
              <p:nvSpPr>
                <p:cNvPr id="143" name="Полилиния 86">
                  <a:extLst>
                    <a:ext uri="{FF2B5EF4-FFF2-40B4-BE49-F238E27FC236}">
                      <a16:creationId xmlns:a16="http://schemas.microsoft.com/office/drawing/2014/main" id="{5DF9F554-98E7-4CB3-8F51-17E527934EAD}"/>
                    </a:ext>
                  </a:extLst>
                </p:cNvPr>
                <p:cNvSpPr/>
                <p:nvPr/>
              </p:nvSpPr>
              <p:spPr>
                <a:xfrm>
                  <a:off x="4711239" y="6000593"/>
                  <a:ext cx="83322" cy="111170"/>
                </a:xfrm>
                <a:custGeom>
                  <a:avLst/>
                  <a:gdLst>
                    <a:gd name="connsiteX0" fmla="*/ 0 w 83322"/>
                    <a:gd name="connsiteY0" fmla="*/ 111171 h 111170"/>
                    <a:gd name="connsiteX1" fmla="*/ 0 w 83322"/>
                    <a:gd name="connsiteY1" fmla="*/ 0 h 111170"/>
                    <a:gd name="connsiteX2" fmla="*/ 18614 w 83322"/>
                    <a:gd name="connsiteY2" fmla="*/ 0 h 111170"/>
                    <a:gd name="connsiteX3" fmla="*/ 18614 w 83322"/>
                    <a:gd name="connsiteY3" fmla="*/ 46138 h 111170"/>
                    <a:gd name="connsiteX4" fmla="*/ 33240 w 83322"/>
                    <a:gd name="connsiteY4" fmla="*/ 46138 h 111170"/>
                    <a:gd name="connsiteX5" fmla="*/ 39002 w 83322"/>
                    <a:gd name="connsiteY5" fmla="*/ 45699 h 111170"/>
                    <a:gd name="connsiteX6" fmla="*/ 44320 w 83322"/>
                    <a:gd name="connsiteY6" fmla="*/ 43502 h 111170"/>
                    <a:gd name="connsiteX7" fmla="*/ 49195 w 83322"/>
                    <a:gd name="connsiteY7" fmla="*/ 39107 h 111170"/>
                    <a:gd name="connsiteX8" fmla="*/ 53184 w 83322"/>
                    <a:gd name="connsiteY8" fmla="*/ 31198 h 111170"/>
                    <a:gd name="connsiteX9" fmla="*/ 63378 w 83322"/>
                    <a:gd name="connsiteY9" fmla="*/ 0 h 111170"/>
                    <a:gd name="connsiteX10" fmla="*/ 81549 w 83322"/>
                    <a:gd name="connsiteY10" fmla="*/ 0 h 111170"/>
                    <a:gd name="connsiteX11" fmla="*/ 71356 w 83322"/>
                    <a:gd name="connsiteY11" fmla="*/ 32516 h 111170"/>
                    <a:gd name="connsiteX12" fmla="*/ 64708 w 83322"/>
                    <a:gd name="connsiteY12" fmla="*/ 46138 h 111170"/>
                    <a:gd name="connsiteX13" fmla="*/ 55400 w 83322"/>
                    <a:gd name="connsiteY13" fmla="*/ 53608 h 111170"/>
                    <a:gd name="connsiteX14" fmla="*/ 66481 w 83322"/>
                    <a:gd name="connsiteY14" fmla="*/ 61517 h 111170"/>
                    <a:gd name="connsiteX15" fmla="*/ 72685 w 83322"/>
                    <a:gd name="connsiteY15" fmla="*/ 75578 h 111170"/>
                    <a:gd name="connsiteX16" fmla="*/ 83322 w 83322"/>
                    <a:gd name="connsiteY16" fmla="*/ 111171 h 111170"/>
                    <a:gd name="connsiteX17" fmla="*/ 63378 w 83322"/>
                    <a:gd name="connsiteY17" fmla="*/ 111171 h 111170"/>
                    <a:gd name="connsiteX18" fmla="*/ 54071 w 83322"/>
                    <a:gd name="connsiteY18" fmla="*/ 78215 h 111170"/>
                    <a:gd name="connsiteX19" fmla="*/ 50525 w 83322"/>
                    <a:gd name="connsiteY19" fmla="*/ 69866 h 111170"/>
                    <a:gd name="connsiteX20" fmla="*/ 45650 w 83322"/>
                    <a:gd name="connsiteY20" fmla="*/ 65033 h 111170"/>
                    <a:gd name="connsiteX21" fmla="*/ 39888 w 83322"/>
                    <a:gd name="connsiteY21" fmla="*/ 62836 h 111170"/>
                    <a:gd name="connsiteX22" fmla="*/ 33683 w 83322"/>
                    <a:gd name="connsiteY22" fmla="*/ 62396 h 111170"/>
                    <a:gd name="connsiteX23" fmla="*/ 18614 w 83322"/>
                    <a:gd name="connsiteY23" fmla="*/ 62396 h 111170"/>
                    <a:gd name="connsiteX24" fmla="*/ 18614 w 83322"/>
                    <a:gd name="connsiteY24" fmla="*/ 111171 h 111170"/>
                    <a:gd name="connsiteX25" fmla="*/ 0 w 83322"/>
                    <a:gd name="connsiteY25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3322" h="111170">
                      <a:moveTo>
                        <a:pt x="0" y="111171"/>
                      </a:moveTo>
                      <a:lnTo>
                        <a:pt x="0" y="0"/>
                      </a:lnTo>
                      <a:lnTo>
                        <a:pt x="18614" y="0"/>
                      </a:lnTo>
                      <a:lnTo>
                        <a:pt x="18614" y="46138"/>
                      </a:lnTo>
                      <a:lnTo>
                        <a:pt x="33240" y="46138"/>
                      </a:lnTo>
                      <a:cubicBezTo>
                        <a:pt x="35013" y="46138"/>
                        <a:pt x="37229" y="46138"/>
                        <a:pt x="39002" y="45699"/>
                      </a:cubicBezTo>
                      <a:cubicBezTo>
                        <a:pt x="40775" y="45259"/>
                        <a:pt x="42547" y="44820"/>
                        <a:pt x="44320" y="43502"/>
                      </a:cubicBezTo>
                      <a:cubicBezTo>
                        <a:pt x="46093" y="42623"/>
                        <a:pt x="47866" y="40865"/>
                        <a:pt x="49195" y="39107"/>
                      </a:cubicBezTo>
                      <a:cubicBezTo>
                        <a:pt x="50525" y="36910"/>
                        <a:pt x="51855" y="34713"/>
                        <a:pt x="53184" y="31198"/>
                      </a:cubicBezTo>
                      <a:lnTo>
                        <a:pt x="63378" y="0"/>
                      </a:lnTo>
                      <a:lnTo>
                        <a:pt x="81549" y="0"/>
                      </a:lnTo>
                      <a:lnTo>
                        <a:pt x="71356" y="32516"/>
                      </a:lnTo>
                      <a:cubicBezTo>
                        <a:pt x="69583" y="37789"/>
                        <a:pt x="67367" y="42623"/>
                        <a:pt x="64708" y="46138"/>
                      </a:cubicBezTo>
                      <a:cubicBezTo>
                        <a:pt x="62048" y="49653"/>
                        <a:pt x="58946" y="52290"/>
                        <a:pt x="55400" y="53608"/>
                      </a:cubicBezTo>
                      <a:cubicBezTo>
                        <a:pt x="60276" y="54926"/>
                        <a:pt x="63821" y="57563"/>
                        <a:pt x="66481" y="61517"/>
                      </a:cubicBezTo>
                      <a:cubicBezTo>
                        <a:pt x="69140" y="65472"/>
                        <a:pt x="71356" y="69866"/>
                        <a:pt x="72685" y="75578"/>
                      </a:cubicBezTo>
                      <a:lnTo>
                        <a:pt x="83322" y="111171"/>
                      </a:lnTo>
                      <a:lnTo>
                        <a:pt x="63378" y="111171"/>
                      </a:lnTo>
                      <a:lnTo>
                        <a:pt x="54071" y="78215"/>
                      </a:lnTo>
                      <a:cubicBezTo>
                        <a:pt x="53184" y="74700"/>
                        <a:pt x="51855" y="72063"/>
                        <a:pt x="50525" y="69866"/>
                      </a:cubicBezTo>
                      <a:cubicBezTo>
                        <a:pt x="49195" y="67669"/>
                        <a:pt x="47423" y="65911"/>
                        <a:pt x="45650" y="65033"/>
                      </a:cubicBezTo>
                      <a:cubicBezTo>
                        <a:pt x="43877" y="63714"/>
                        <a:pt x="42104" y="63275"/>
                        <a:pt x="39888" y="62836"/>
                      </a:cubicBezTo>
                      <a:cubicBezTo>
                        <a:pt x="37672" y="62396"/>
                        <a:pt x="35899" y="62396"/>
                        <a:pt x="33683" y="62396"/>
                      </a:cubicBezTo>
                      <a:lnTo>
                        <a:pt x="18614" y="62396"/>
                      </a:lnTo>
                      <a:lnTo>
                        <a:pt x="18614" y="111171"/>
                      </a:lnTo>
                      <a:lnTo>
                        <a:pt x="0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4" name="Полилиния 87">
                  <a:extLst>
                    <a:ext uri="{FF2B5EF4-FFF2-40B4-BE49-F238E27FC236}">
                      <a16:creationId xmlns:a16="http://schemas.microsoft.com/office/drawing/2014/main" id="{BF46B432-1BF9-4E63-9DD4-B076A54FC1CD}"/>
                    </a:ext>
                  </a:extLst>
                </p:cNvPr>
                <p:cNvSpPr/>
                <p:nvPr/>
              </p:nvSpPr>
              <p:spPr>
                <a:xfrm>
                  <a:off x="4809187" y="5999275"/>
                  <a:ext cx="84651" cy="114246"/>
                </a:xfrm>
                <a:custGeom>
                  <a:avLst/>
                  <a:gdLst>
                    <a:gd name="connsiteX0" fmla="*/ 83766 w 84651"/>
                    <a:gd name="connsiteY0" fmla="*/ 76457 h 114246"/>
                    <a:gd name="connsiteX1" fmla="*/ 80663 w 84651"/>
                    <a:gd name="connsiteY1" fmla="*/ 92276 h 114246"/>
                    <a:gd name="connsiteX2" fmla="*/ 71799 w 84651"/>
                    <a:gd name="connsiteY2" fmla="*/ 104140 h 114246"/>
                    <a:gd name="connsiteX3" fmla="*/ 58503 w 84651"/>
                    <a:gd name="connsiteY3" fmla="*/ 111610 h 114246"/>
                    <a:gd name="connsiteX4" fmla="*/ 42104 w 84651"/>
                    <a:gd name="connsiteY4" fmla="*/ 114246 h 114246"/>
                    <a:gd name="connsiteX5" fmla="*/ 25263 w 84651"/>
                    <a:gd name="connsiteY5" fmla="*/ 111610 h 114246"/>
                    <a:gd name="connsiteX6" fmla="*/ 11967 w 84651"/>
                    <a:gd name="connsiteY6" fmla="*/ 104140 h 114246"/>
                    <a:gd name="connsiteX7" fmla="*/ 3102 w 84651"/>
                    <a:gd name="connsiteY7" fmla="*/ 92276 h 114246"/>
                    <a:gd name="connsiteX8" fmla="*/ 0 w 84651"/>
                    <a:gd name="connsiteY8" fmla="*/ 76457 h 114246"/>
                    <a:gd name="connsiteX9" fmla="*/ 0 w 84651"/>
                    <a:gd name="connsiteY9" fmla="*/ 36910 h 114246"/>
                    <a:gd name="connsiteX10" fmla="*/ 3546 w 84651"/>
                    <a:gd name="connsiteY10" fmla="*/ 21531 h 114246"/>
                    <a:gd name="connsiteX11" fmla="*/ 12410 w 84651"/>
                    <a:gd name="connsiteY11" fmla="*/ 10106 h 114246"/>
                    <a:gd name="connsiteX12" fmla="*/ 25706 w 84651"/>
                    <a:gd name="connsiteY12" fmla="*/ 2636 h 114246"/>
                    <a:gd name="connsiteX13" fmla="*/ 42104 w 84651"/>
                    <a:gd name="connsiteY13" fmla="*/ 0 h 114246"/>
                    <a:gd name="connsiteX14" fmla="*/ 58503 w 84651"/>
                    <a:gd name="connsiteY14" fmla="*/ 2636 h 114246"/>
                    <a:gd name="connsiteX15" fmla="*/ 71799 w 84651"/>
                    <a:gd name="connsiteY15" fmla="*/ 10106 h 114246"/>
                    <a:gd name="connsiteX16" fmla="*/ 81106 w 84651"/>
                    <a:gd name="connsiteY16" fmla="*/ 21531 h 114246"/>
                    <a:gd name="connsiteX17" fmla="*/ 84652 w 84651"/>
                    <a:gd name="connsiteY17" fmla="*/ 36910 h 114246"/>
                    <a:gd name="connsiteX18" fmla="*/ 84652 w 84651"/>
                    <a:gd name="connsiteY18" fmla="*/ 76457 h 114246"/>
                    <a:gd name="connsiteX19" fmla="*/ 65151 w 84651"/>
                    <a:gd name="connsiteY19" fmla="*/ 39986 h 114246"/>
                    <a:gd name="connsiteX20" fmla="*/ 63378 w 84651"/>
                    <a:gd name="connsiteY20" fmla="*/ 29880 h 114246"/>
                    <a:gd name="connsiteX21" fmla="*/ 58060 w 84651"/>
                    <a:gd name="connsiteY21" fmla="*/ 22849 h 114246"/>
                    <a:gd name="connsiteX22" fmla="*/ 50525 w 84651"/>
                    <a:gd name="connsiteY22" fmla="*/ 18895 h 114246"/>
                    <a:gd name="connsiteX23" fmla="*/ 41661 w 84651"/>
                    <a:gd name="connsiteY23" fmla="*/ 17576 h 114246"/>
                    <a:gd name="connsiteX24" fmla="*/ 32797 w 84651"/>
                    <a:gd name="connsiteY24" fmla="*/ 18895 h 114246"/>
                    <a:gd name="connsiteX25" fmla="*/ 25263 w 84651"/>
                    <a:gd name="connsiteY25" fmla="*/ 22849 h 114246"/>
                    <a:gd name="connsiteX26" fmla="*/ 19944 w 84651"/>
                    <a:gd name="connsiteY26" fmla="*/ 29880 h 114246"/>
                    <a:gd name="connsiteX27" fmla="*/ 18171 w 84651"/>
                    <a:gd name="connsiteY27" fmla="*/ 39986 h 114246"/>
                    <a:gd name="connsiteX28" fmla="*/ 18171 w 84651"/>
                    <a:gd name="connsiteY28" fmla="*/ 73821 h 114246"/>
                    <a:gd name="connsiteX29" fmla="*/ 19944 w 84651"/>
                    <a:gd name="connsiteY29" fmla="*/ 84367 h 114246"/>
                    <a:gd name="connsiteX30" fmla="*/ 25263 w 84651"/>
                    <a:gd name="connsiteY30" fmla="*/ 91397 h 114246"/>
                    <a:gd name="connsiteX31" fmla="*/ 32797 w 84651"/>
                    <a:gd name="connsiteY31" fmla="*/ 95352 h 114246"/>
                    <a:gd name="connsiteX32" fmla="*/ 41661 w 84651"/>
                    <a:gd name="connsiteY32" fmla="*/ 96670 h 114246"/>
                    <a:gd name="connsiteX33" fmla="*/ 50525 w 84651"/>
                    <a:gd name="connsiteY33" fmla="*/ 95352 h 114246"/>
                    <a:gd name="connsiteX34" fmla="*/ 58060 w 84651"/>
                    <a:gd name="connsiteY34" fmla="*/ 91397 h 114246"/>
                    <a:gd name="connsiteX35" fmla="*/ 63378 w 84651"/>
                    <a:gd name="connsiteY35" fmla="*/ 84367 h 114246"/>
                    <a:gd name="connsiteX36" fmla="*/ 65151 w 84651"/>
                    <a:gd name="connsiteY36" fmla="*/ 73821 h 114246"/>
                    <a:gd name="connsiteX37" fmla="*/ 65151 w 84651"/>
                    <a:gd name="connsiteY37" fmla="*/ 39986 h 114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84651" h="114246">
                      <a:moveTo>
                        <a:pt x="83766" y="76457"/>
                      </a:moveTo>
                      <a:cubicBezTo>
                        <a:pt x="83766" y="82170"/>
                        <a:pt x="82879" y="87442"/>
                        <a:pt x="80663" y="92276"/>
                      </a:cubicBezTo>
                      <a:cubicBezTo>
                        <a:pt x="78447" y="97109"/>
                        <a:pt x="75345" y="100625"/>
                        <a:pt x="71799" y="104140"/>
                      </a:cubicBezTo>
                      <a:cubicBezTo>
                        <a:pt x="67810" y="107216"/>
                        <a:pt x="63378" y="109852"/>
                        <a:pt x="58503" y="111610"/>
                      </a:cubicBezTo>
                      <a:cubicBezTo>
                        <a:pt x="53628" y="113368"/>
                        <a:pt x="47866" y="114246"/>
                        <a:pt x="42104" y="114246"/>
                      </a:cubicBezTo>
                      <a:cubicBezTo>
                        <a:pt x="36343" y="114246"/>
                        <a:pt x="30581" y="113368"/>
                        <a:pt x="25263" y="111610"/>
                      </a:cubicBezTo>
                      <a:cubicBezTo>
                        <a:pt x="19944" y="109852"/>
                        <a:pt x="15512" y="107655"/>
                        <a:pt x="11967" y="104140"/>
                      </a:cubicBezTo>
                      <a:cubicBezTo>
                        <a:pt x="8421" y="100625"/>
                        <a:pt x="5318" y="97109"/>
                        <a:pt x="3102" y="92276"/>
                      </a:cubicBezTo>
                      <a:cubicBezTo>
                        <a:pt x="886" y="87442"/>
                        <a:pt x="0" y="82609"/>
                        <a:pt x="0" y="76457"/>
                      </a:cubicBezTo>
                      <a:lnTo>
                        <a:pt x="0" y="36910"/>
                      </a:lnTo>
                      <a:cubicBezTo>
                        <a:pt x="0" y="31198"/>
                        <a:pt x="886" y="25925"/>
                        <a:pt x="3546" y="21531"/>
                      </a:cubicBezTo>
                      <a:cubicBezTo>
                        <a:pt x="5762" y="17137"/>
                        <a:pt x="8864" y="13182"/>
                        <a:pt x="12410" y="10106"/>
                      </a:cubicBezTo>
                      <a:cubicBezTo>
                        <a:pt x="15955" y="7031"/>
                        <a:pt x="20831" y="4394"/>
                        <a:pt x="25706" y="2636"/>
                      </a:cubicBezTo>
                      <a:cubicBezTo>
                        <a:pt x="30581" y="879"/>
                        <a:pt x="36343" y="0"/>
                        <a:pt x="42104" y="0"/>
                      </a:cubicBezTo>
                      <a:cubicBezTo>
                        <a:pt x="47866" y="0"/>
                        <a:pt x="53184" y="879"/>
                        <a:pt x="58503" y="2636"/>
                      </a:cubicBezTo>
                      <a:cubicBezTo>
                        <a:pt x="63821" y="4394"/>
                        <a:pt x="68253" y="6591"/>
                        <a:pt x="71799" y="10106"/>
                      </a:cubicBezTo>
                      <a:cubicBezTo>
                        <a:pt x="75788" y="13182"/>
                        <a:pt x="78890" y="17137"/>
                        <a:pt x="81106" y="21531"/>
                      </a:cubicBezTo>
                      <a:cubicBezTo>
                        <a:pt x="83322" y="25925"/>
                        <a:pt x="84652" y="31198"/>
                        <a:pt x="84652" y="36910"/>
                      </a:cubicBezTo>
                      <a:lnTo>
                        <a:pt x="84652" y="76457"/>
                      </a:lnTo>
                      <a:close/>
                      <a:moveTo>
                        <a:pt x="65151" y="39986"/>
                      </a:moveTo>
                      <a:cubicBezTo>
                        <a:pt x="65151" y="36032"/>
                        <a:pt x="64708" y="32516"/>
                        <a:pt x="63378" y="29880"/>
                      </a:cubicBezTo>
                      <a:cubicBezTo>
                        <a:pt x="62048" y="26804"/>
                        <a:pt x="60276" y="24607"/>
                        <a:pt x="58060" y="22849"/>
                      </a:cubicBezTo>
                      <a:cubicBezTo>
                        <a:pt x="55844" y="21092"/>
                        <a:pt x="53184" y="19773"/>
                        <a:pt x="50525" y="18895"/>
                      </a:cubicBezTo>
                      <a:cubicBezTo>
                        <a:pt x="47423" y="18016"/>
                        <a:pt x="44764" y="17576"/>
                        <a:pt x="41661" y="17576"/>
                      </a:cubicBezTo>
                      <a:cubicBezTo>
                        <a:pt x="38559" y="17576"/>
                        <a:pt x="35456" y="18016"/>
                        <a:pt x="32797" y="18895"/>
                      </a:cubicBezTo>
                      <a:cubicBezTo>
                        <a:pt x="30138" y="19773"/>
                        <a:pt x="27479" y="21092"/>
                        <a:pt x="25263" y="22849"/>
                      </a:cubicBezTo>
                      <a:cubicBezTo>
                        <a:pt x="23047" y="24607"/>
                        <a:pt x="21274" y="27243"/>
                        <a:pt x="19944" y="29880"/>
                      </a:cubicBezTo>
                      <a:cubicBezTo>
                        <a:pt x="18615" y="32956"/>
                        <a:pt x="18171" y="36032"/>
                        <a:pt x="18171" y="39986"/>
                      </a:cubicBezTo>
                      <a:lnTo>
                        <a:pt x="18171" y="73821"/>
                      </a:lnTo>
                      <a:cubicBezTo>
                        <a:pt x="18171" y="77775"/>
                        <a:pt x="18615" y="81291"/>
                        <a:pt x="19944" y="84367"/>
                      </a:cubicBezTo>
                      <a:cubicBezTo>
                        <a:pt x="21274" y="87442"/>
                        <a:pt x="23047" y="89639"/>
                        <a:pt x="25263" y="91397"/>
                      </a:cubicBezTo>
                      <a:cubicBezTo>
                        <a:pt x="27479" y="93155"/>
                        <a:pt x="30138" y="94473"/>
                        <a:pt x="32797" y="95352"/>
                      </a:cubicBezTo>
                      <a:cubicBezTo>
                        <a:pt x="35456" y="96231"/>
                        <a:pt x="38559" y="96670"/>
                        <a:pt x="41661" y="96670"/>
                      </a:cubicBezTo>
                      <a:cubicBezTo>
                        <a:pt x="44764" y="96670"/>
                        <a:pt x="47866" y="96231"/>
                        <a:pt x="50525" y="95352"/>
                      </a:cubicBezTo>
                      <a:cubicBezTo>
                        <a:pt x="53628" y="94473"/>
                        <a:pt x="55844" y="93155"/>
                        <a:pt x="58060" y="91397"/>
                      </a:cubicBezTo>
                      <a:cubicBezTo>
                        <a:pt x="60276" y="89639"/>
                        <a:pt x="62048" y="87003"/>
                        <a:pt x="63378" y="84367"/>
                      </a:cubicBezTo>
                      <a:cubicBezTo>
                        <a:pt x="64708" y="81291"/>
                        <a:pt x="65151" y="77775"/>
                        <a:pt x="65151" y="73821"/>
                      </a:cubicBezTo>
                      <a:lnTo>
                        <a:pt x="65151" y="399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5" name="Полилиния 88">
                  <a:extLst>
                    <a:ext uri="{FF2B5EF4-FFF2-40B4-BE49-F238E27FC236}">
                      <a16:creationId xmlns:a16="http://schemas.microsoft.com/office/drawing/2014/main" id="{4675B8DA-F103-4D61-B0DC-4A247D781020}"/>
                    </a:ext>
                  </a:extLst>
                </p:cNvPr>
                <p:cNvSpPr/>
                <p:nvPr/>
              </p:nvSpPr>
              <p:spPr>
                <a:xfrm>
                  <a:off x="4912897" y="6000593"/>
                  <a:ext cx="105039" cy="111170"/>
                </a:xfrm>
                <a:custGeom>
                  <a:avLst/>
                  <a:gdLst>
                    <a:gd name="connsiteX0" fmla="*/ 85981 w 105039"/>
                    <a:gd name="connsiteY0" fmla="*/ 43502 h 111170"/>
                    <a:gd name="connsiteX1" fmla="*/ 75788 w 105039"/>
                    <a:gd name="connsiteY1" fmla="*/ 64593 h 111170"/>
                    <a:gd name="connsiteX2" fmla="*/ 59832 w 105039"/>
                    <a:gd name="connsiteY2" fmla="*/ 95352 h 111170"/>
                    <a:gd name="connsiteX3" fmla="*/ 46093 w 105039"/>
                    <a:gd name="connsiteY3" fmla="*/ 95352 h 111170"/>
                    <a:gd name="connsiteX4" fmla="*/ 30581 w 105039"/>
                    <a:gd name="connsiteY4" fmla="*/ 66351 h 111170"/>
                    <a:gd name="connsiteX5" fmla="*/ 19058 w 105039"/>
                    <a:gd name="connsiteY5" fmla="*/ 43502 h 111170"/>
                    <a:gd name="connsiteX6" fmla="*/ 18614 w 105039"/>
                    <a:gd name="connsiteY6" fmla="*/ 43502 h 111170"/>
                    <a:gd name="connsiteX7" fmla="*/ 18614 w 105039"/>
                    <a:gd name="connsiteY7" fmla="*/ 111171 h 111170"/>
                    <a:gd name="connsiteX8" fmla="*/ 0 w 105039"/>
                    <a:gd name="connsiteY8" fmla="*/ 111171 h 111170"/>
                    <a:gd name="connsiteX9" fmla="*/ 0 w 105039"/>
                    <a:gd name="connsiteY9" fmla="*/ 0 h 111170"/>
                    <a:gd name="connsiteX10" fmla="*/ 17285 w 105039"/>
                    <a:gd name="connsiteY10" fmla="*/ 0 h 111170"/>
                    <a:gd name="connsiteX11" fmla="*/ 38559 w 105039"/>
                    <a:gd name="connsiteY11" fmla="*/ 42183 h 111170"/>
                    <a:gd name="connsiteX12" fmla="*/ 52298 w 105039"/>
                    <a:gd name="connsiteY12" fmla="*/ 70745 h 111170"/>
                    <a:gd name="connsiteX13" fmla="*/ 53184 w 105039"/>
                    <a:gd name="connsiteY13" fmla="*/ 70745 h 111170"/>
                    <a:gd name="connsiteX14" fmla="*/ 66924 w 105039"/>
                    <a:gd name="connsiteY14" fmla="*/ 41744 h 111170"/>
                    <a:gd name="connsiteX15" fmla="*/ 87754 w 105039"/>
                    <a:gd name="connsiteY15" fmla="*/ 0 h 111170"/>
                    <a:gd name="connsiteX16" fmla="*/ 105039 w 105039"/>
                    <a:gd name="connsiteY16" fmla="*/ 0 h 111170"/>
                    <a:gd name="connsiteX17" fmla="*/ 105039 w 105039"/>
                    <a:gd name="connsiteY17" fmla="*/ 111171 h 111170"/>
                    <a:gd name="connsiteX18" fmla="*/ 86425 w 105039"/>
                    <a:gd name="connsiteY18" fmla="*/ 111171 h 111170"/>
                    <a:gd name="connsiteX19" fmla="*/ 86425 w 105039"/>
                    <a:gd name="connsiteY19" fmla="*/ 43502 h 111170"/>
                    <a:gd name="connsiteX20" fmla="*/ 85981 w 105039"/>
                    <a:gd name="connsiteY20" fmla="*/ 43502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5039" h="111170">
                      <a:moveTo>
                        <a:pt x="85981" y="43502"/>
                      </a:moveTo>
                      <a:lnTo>
                        <a:pt x="75788" y="64593"/>
                      </a:lnTo>
                      <a:lnTo>
                        <a:pt x="59832" y="95352"/>
                      </a:lnTo>
                      <a:lnTo>
                        <a:pt x="46093" y="95352"/>
                      </a:lnTo>
                      <a:lnTo>
                        <a:pt x="30581" y="66351"/>
                      </a:lnTo>
                      <a:lnTo>
                        <a:pt x="19058" y="43502"/>
                      </a:lnTo>
                      <a:lnTo>
                        <a:pt x="18614" y="43502"/>
                      </a:lnTo>
                      <a:lnTo>
                        <a:pt x="18614" y="111171"/>
                      </a:ln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17285" y="0"/>
                      </a:lnTo>
                      <a:lnTo>
                        <a:pt x="38559" y="42183"/>
                      </a:lnTo>
                      <a:lnTo>
                        <a:pt x="52298" y="70745"/>
                      </a:lnTo>
                      <a:lnTo>
                        <a:pt x="53184" y="70745"/>
                      </a:lnTo>
                      <a:lnTo>
                        <a:pt x="66924" y="41744"/>
                      </a:lnTo>
                      <a:lnTo>
                        <a:pt x="87754" y="0"/>
                      </a:lnTo>
                      <a:lnTo>
                        <a:pt x="105039" y="0"/>
                      </a:lnTo>
                      <a:lnTo>
                        <a:pt x="105039" y="111171"/>
                      </a:lnTo>
                      <a:lnTo>
                        <a:pt x="86425" y="111171"/>
                      </a:lnTo>
                      <a:lnTo>
                        <a:pt x="86425" y="43502"/>
                      </a:lnTo>
                      <a:lnTo>
                        <a:pt x="85981" y="435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6" name="Полилиния 89">
                  <a:extLst>
                    <a:ext uri="{FF2B5EF4-FFF2-40B4-BE49-F238E27FC236}">
                      <a16:creationId xmlns:a16="http://schemas.microsoft.com/office/drawing/2014/main" id="{413E96AB-52AD-4915-8DA2-3363E1F23B47}"/>
                    </a:ext>
                  </a:extLst>
                </p:cNvPr>
                <p:cNvSpPr/>
                <p:nvPr/>
              </p:nvSpPr>
              <p:spPr>
                <a:xfrm>
                  <a:off x="5038323" y="6000593"/>
                  <a:ext cx="84208" cy="111170"/>
                </a:xfrm>
                <a:custGeom>
                  <a:avLst/>
                  <a:gdLst>
                    <a:gd name="connsiteX0" fmla="*/ 65594 w 84208"/>
                    <a:gd name="connsiteY0" fmla="*/ 111171 h 111170"/>
                    <a:gd name="connsiteX1" fmla="*/ 65594 w 84208"/>
                    <a:gd name="connsiteY1" fmla="*/ 16698 h 111170"/>
                    <a:gd name="connsiteX2" fmla="*/ 18615 w 84208"/>
                    <a:gd name="connsiteY2" fmla="*/ 16698 h 111170"/>
                    <a:gd name="connsiteX3" fmla="*/ 18615 w 84208"/>
                    <a:gd name="connsiteY3" fmla="*/ 111171 h 111170"/>
                    <a:gd name="connsiteX4" fmla="*/ 0 w 84208"/>
                    <a:gd name="connsiteY4" fmla="*/ 111171 h 111170"/>
                    <a:gd name="connsiteX5" fmla="*/ 0 w 84208"/>
                    <a:gd name="connsiteY5" fmla="*/ 0 h 111170"/>
                    <a:gd name="connsiteX6" fmla="*/ 84209 w 84208"/>
                    <a:gd name="connsiteY6" fmla="*/ 0 h 111170"/>
                    <a:gd name="connsiteX7" fmla="*/ 84209 w 84208"/>
                    <a:gd name="connsiteY7" fmla="*/ 111171 h 111170"/>
                    <a:gd name="connsiteX8" fmla="*/ 65594 w 84208"/>
                    <a:gd name="connsiteY8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4208" h="111170">
                      <a:moveTo>
                        <a:pt x="65594" y="111171"/>
                      </a:moveTo>
                      <a:lnTo>
                        <a:pt x="65594" y="16698"/>
                      </a:lnTo>
                      <a:lnTo>
                        <a:pt x="18615" y="16698"/>
                      </a:lnTo>
                      <a:lnTo>
                        <a:pt x="18615" y="111171"/>
                      </a:ln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84209" y="0"/>
                      </a:lnTo>
                      <a:lnTo>
                        <a:pt x="84209" y="111171"/>
                      </a:lnTo>
                      <a:lnTo>
                        <a:pt x="65594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7" name="Полилиния 90">
                  <a:extLst>
                    <a:ext uri="{FF2B5EF4-FFF2-40B4-BE49-F238E27FC236}">
                      <a16:creationId xmlns:a16="http://schemas.microsoft.com/office/drawing/2014/main" id="{CA3DC422-1129-403F-A8D8-AE38199ADBDC}"/>
                    </a:ext>
                  </a:extLst>
                </p:cNvPr>
                <p:cNvSpPr/>
                <p:nvPr/>
              </p:nvSpPr>
              <p:spPr>
                <a:xfrm>
                  <a:off x="5135385" y="6000593"/>
                  <a:ext cx="97061" cy="111170"/>
                </a:xfrm>
                <a:custGeom>
                  <a:avLst/>
                  <a:gdLst>
                    <a:gd name="connsiteX0" fmla="*/ 69140 w 97061"/>
                    <a:gd name="connsiteY0" fmla="*/ 87003 h 111170"/>
                    <a:gd name="connsiteX1" fmla="*/ 27479 w 97061"/>
                    <a:gd name="connsiteY1" fmla="*/ 87003 h 111170"/>
                    <a:gd name="connsiteX2" fmla="*/ 19501 w 97061"/>
                    <a:gd name="connsiteY2" fmla="*/ 111171 h 111170"/>
                    <a:gd name="connsiteX3" fmla="*/ 0 w 97061"/>
                    <a:gd name="connsiteY3" fmla="*/ 111171 h 111170"/>
                    <a:gd name="connsiteX4" fmla="*/ 39002 w 97061"/>
                    <a:gd name="connsiteY4" fmla="*/ 0 h 111170"/>
                    <a:gd name="connsiteX5" fmla="*/ 58060 w 97061"/>
                    <a:gd name="connsiteY5" fmla="*/ 0 h 111170"/>
                    <a:gd name="connsiteX6" fmla="*/ 97062 w 97061"/>
                    <a:gd name="connsiteY6" fmla="*/ 111171 h 111170"/>
                    <a:gd name="connsiteX7" fmla="*/ 76674 w 97061"/>
                    <a:gd name="connsiteY7" fmla="*/ 111171 h 111170"/>
                    <a:gd name="connsiteX8" fmla="*/ 69140 w 97061"/>
                    <a:gd name="connsiteY8" fmla="*/ 87003 h 111170"/>
                    <a:gd name="connsiteX9" fmla="*/ 32354 w 97061"/>
                    <a:gd name="connsiteY9" fmla="*/ 71184 h 111170"/>
                    <a:gd name="connsiteX10" fmla="*/ 63378 w 97061"/>
                    <a:gd name="connsiteY10" fmla="*/ 71184 h 111170"/>
                    <a:gd name="connsiteX11" fmla="*/ 56730 w 97061"/>
                    <a:gd name="connsiteY11" fmla="*/ 50532 h 111170"/>
                    <a:gd name="connsiteX12" fmla="*/ 48309 w 97061"/>
                    <a:gd name="connsiteY12" fmla="*/ 22410 h 111170"/>
                    <a:gd name="connsiteX13" fmla="*/ 47866 w 97061"/>
                    <a:gd name="connsiteY13" fmla="*/ 22410 h 111170"/>
                    <a:gd name="connsiteX14" fmla="*/ 39445 w 97061"/>
                    <a:gd name="connsiteY14" fmla="*/ 49653 h 111170"/>
                    <a:gd name="connsiteX15" fmla="*/ 32354 w 97061"/>
                    <a:gd name="connsiteY15" fmla="*/ 71184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7061" h="111170">
                      <a:moveTo>
                        <a:pt x="69140" y="87003"/>
                      </a:moveTo>
                      <a:lnTo>
                        <a:pt x="27479" y="87003"/>
                      </a:lnTo>
                      <a:lnTo>
                        <a:pt x="19501" y="111171"/>
                      </a:lnTo>
                      <a:lnTo>
                        <a:pt x="0" y="111171"/>
                      </a:lnTo>
                      <a:lnTo>
                        <a:pt x="39002" y="0"/>
                      </a:lnTo>
                      <a:lnTo>
                        <a:pt x="58060" y="0"/>
                      </a:lnTo>
                      <a:lnTo>
                        <a:pt x="97062" y="111171"/>
                      </a:lnTo>
                      <a:lnTo>
                        <a:pt x="76674" y="111171"/>
                      </a:lnTo>
                      <a:lnTo>
                        <a:pt x="69140" y="87003"/>
                      </a:lnTo>
                      <a:close/>
                      <a:moveTo>
                        <a:pt x="32354" y="71184"/>
                      </a:moveTo>
                      <a:lnTo>
                        <a:pt x="63378" y="71184"/>
                      </a:lnTo>
                      <a:lnTo>
                        <a:pt x="56730" y="50532"/>
                      </a:lnTo>
                      <a:lnTo>
                        <a:pt x="48309" y="22410"/>
                      </a:lnTo>
                      <a:lnTo>
                        <a:pt x="47866" y="22410"/>
                      </a:lnTo>
                      <a:lnTo>
                        <a:pt x="39445" y="49653"/>
                      </a:lnTo>
                      <a:lnTo>
                        <a:pt x="32354" y="711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8" name="Полилиния 91">
                  <a:extLst>
                    <a:ext uri="{FF2B5EF4-FFF2-40B4-BE49-F238E27FC236}">
                      <a16:creationId xmlns:a16="http://schemas.microsoft.com/office/drawing/2014/main" id="{78ACAABA-3336-460A-B37D-734AA401A0F1}"/>
                    </a:ext>
                  </a:extLst>
                </p:cNvPr>
                <p:cNvSpPr/>
                <p:nvPr/>
              </p:nvSpPr>
              <p:spPr>
                <a:xfrm>
                  <a:off x="5244413" y="6000593"/>
                  <a:ext cx="84651" cy="111170"/>
                </a:xfrm>
                <a:custGeom>
                  <a:avLst/>
                  <a:gdLst>
                    <a:gd name="connsiteX0" fmla="*/ 65594 w 84651"/>
                    <a:gd name="connsiteY0" fmla="*/ 111171 h 111170"/>
                    <a:gd name="connsiteX1" fmla="*/ 65594 w 84651"/>
                    <a:gd name="connsiteY1" fmla="*/ 63275 h 111170"/>
                    <a:gd name="connsiteX2" fmla="*/ 18615 w 84651"/>
                    <a:gd name="connsiteY2" fmla="*/ 63275 h 111170"/>
                    <a:gd name="connsiteX3" fmla="*/ 18615 w 84651"/>
                    <a:gd name="connsiteY3" fmla="*/ 111171 h 111170"/>
                    <a:gd name="connsiteX4" fmla="*/ 0 w 84651"/>
                    <a:gd name="connsiteY4" fmla="*/ 111171 h 111170"/>
                    <a:gd name="connsiteX5" fmla="*/ 0 w 84651"/>
                    <a:gd name="connsiteY5" fmla="*/ 0 h 111170"/>
                    <a:gd name="connsiteX6" fmla="*/ 18615 w 84651"/>
                    <a:gd name="connsiteY6" fmla="*/ 0 h 111170"/>
                    <a:gd name="connsiteX7" fmla="*/ 18615 w 84651"/>
                    <a:gd name="connsiteY7" fmla="*/ 46577 h 111170"/>
                    <a:gd name="connsiteX8" fmla="*/ 65594 w 84651"/>
                    <a:gd name="connsiteY8" fmla="*/ 46577 h 111170"/>
                    <a:gd name="connsiteX9" fmla="*/ 65594 w 84651"/>
                    <a:gd name="connsiteY9" fmla="*/ 0 h 111170"/>
                    <a:gd name="connsiteX10" fmla="*/ 84652 w 84651"/>
                    <a:gd name="connsiteY10" fmla="*/ 0 h 111170"/>
                    <a:gd name="connsiteX11" fmla="*/ 84652 w 84651"/>
                    <a:gd name="connsiteY11" fmla="*/ 111171 h 111170"/>
                    <a:gd name="connsiteX12" fmla="*/ 65594 w 84651"/>
                    <a:gd name="connsiteY12" fmla="*/ 111171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4651" h="111170">
                      <a:moveTo>
                        <a:pt x="65594" y="111171"/>
                      </a:moveTo>
                      <a:lnTo>
                        <a:pt x="65594" y="63275"/>
                      </a:lnTo>
                      <a:lnTo>
                        <a:pt x="18615" y="63275"/>
                      </a:lnTo>
                      <a:lnTo>
                        <a:pt x="18615" y="111171"/>
                      </a:ln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18615" y="0"/>
                      </a:lnTo>
                      <a:lnTo>
                        <a:pt x="18615" y="46577"/>
                      </a:lnTo>
                      <a:lnTo>
                        <a:pt x="65594" y="46577"/>
                      </a:lnTo>
                      <a:lnTo>
                        <a:pt x="65594" y="0"/>
                      </a:lnTo>
                      <a:lnTo>
                        <a:pt x="84652" y="0"/>
                      </a:lnTo>
                      <a:lnTo>
                        <a:pt x="84652" y="111171"/>
                      </a:lnTo>
                      <a:lnTo>
                        <a:pt x="65594" y="1111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49" name="Полилиния 92">
                  <a:extLst>
                    <a:ext uri="{FF2B5EF4-FFF2-40B4-BE49-F238E27FC236}">
                      <a16:creationId xmlns:a16="http://schemas.microsoft.com/office/drawing/2014/main" id="{4972F204-39EC-4EA0-8070-1C0B56ABC958}"/>
                    </a:ext>
                  </a:extLst>
                </p:cNvPr>
                <p:cNvSpPr/>
                <p:nvPr/>
              </p:nvSpPr>
              <p:spPr>
                <a:xfrm>
                  <a:off x="5349452" y="6000593"/>
                  <a:ext cx="88197" cy="111170"/>
                </a:xfrm>
                <a:custGeom>
                  <a:avLst/>
                  <a:gdLst>
                    <a:gd name="connsiteX0" fmla="*/ 68253 w 88197"/>
                    <a:gd name="connsiteY0" fmla="*/ 32077 h 111170"/>
                    <a:gd name="connsiteX1" fmla="*/ 61605 w 88197"/>
                    <a:gd name="connsiteY1" fmla="*/ 42623 h 111170"/>
                    <a:gd name="connsiteX2" fmla="*/ 54957 w 88197"/>
                    <a:gd name="connsiteY2" fmla="*/ 53169 h 111170"/>
                    <a:gd name="connsiteX3" fmla="*/ 50968 w 88197"/>
                    <a:gd name="connsiteY3" fmla="*/ 59320 h 111170"/>
                    <a:gd name="connsiteX4" fmla="*/ 44320 w 88197"/>
                    <a:gd name="connsiteY4" fmla="*/ 69866 h 111170"/>
                    <a:gd name="connsiteX5" fmla="*/ 36343 w 88197"/>
                    <a:gd name="connsiteY5" fmla="*/ 82170 h 111170"/>
                    <a:gd name="connsiteX6" fmla="*/ 27922 w 88197"/>
                    <a:gd name="connsiteY6" fmla="*/ 94473 h 111170"/>
                    <a:gd name="connsiteX7" fmla="*/ 21274 w 88197"/>
                    <a:gd name="connsiteY7" fmla="*/ 105019 h 111170"/>
                    <a:gd name="connsiteX8" fmla="*/ 17285 w 88197"/>
                    <a:gd name="connsiteY8" fmla="*/ 111171 h 111170"/>
                    <a:gd name="connsiteX9" fmla="*/ 0 w 88197"/>
                    <a:gd name="connsiteY9" fmla="*/ 111171 h 111170"/>
                    <a:gd name="connsiteX10" fmla="*/ 0 w 88197"/>
                    <a:gd name="connsiteY10" fmla="*/ 0 h 111170"/>
                    <a:gd name="connsiteX11" fmla="*/ 18614 w 88197"/>
                    <a:gd name="connsiteY11" fmla="*/ 0 h 111170"/>
                    <a:gd name="connsiteX12" fmla="*/ 18614 w 88197"/>
                    <a:gd name="connsiteY12" fmla="*/ 79094 h 111170"/>
                    <a:gd name="connsiteX13" fmla="*/ 19501 w 88197"/>
                    <a:gd name="connsiteY13" fmla="*/ 79094 h 111170"/>
                    <a:gd name="connsiteX14" fmla="*/ 70913 w 88197"/>
                    <a:gd name="connsiteY14" fmla="*/ 0 h 111170"/>
                    <a:gd name="connsiteX15" fmla="*/ 88197 w 88197"/>
                    <a:gd name="connsiteY15" fmla="*/ 0 h 111170"/>
                    <a:gd name="connsiteX16" fmla="*/ 88197 w 88197"/>
                    <a:gd name="connsiteY16" fmla="*/ 111171 h 111170"/>
                    <a:gd name="connsiteX17" fmla="*/ 69583 w 88197"/>
                    <a:gd name="connsiteY17" fmla="*/ 111171 h 111170"/>
                    <a:gd name="connsiteX18" fmla="*/ 69583 w 88197"/>
                    <a:gd name="connsiteY18" fmla="*/ 32077 h 111170"/>
                    <a:gd name="connsiteX19" fmla="*/ 68253 w 88197"/>
                    <a:gd name="connsiteY19" fmla="*/ 32077 h 111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8197" h="111170">
                      <a:moveTo>
                        <a:pt x="68253" y="32077"/>
                      </a:moveTo>
                      <a:cubicBezTo>
                        <a:pt x="66037" y="35592"/>
                        <a:pt x="63821" y="39107"/>
                        <a:pt x="61605" y="42623"/>
                      </a:cubicBezTo>
                      <a:cubicBezTo>
                        <a:pt x="59389" y="46138"/>
                        <a:pt x="57173" y="49653"/>
                        <a:pt x="54957" y="53169"/>
                      </a:cubicBezTo>
                      <a:cubicBezTo>
                        <a:pt x="54071" y="54487"/>
                        <a:pt x="52741" y="56244"/>
                        <a:pt x="50968" y="59320"/>
                      </a:cubicBezTo>
                      <a:cubicBezTo>
                        <a:pt x="49195" y="62396"/>
                        <a:pt x="46979" y="65911"/>
                        <a:pt x="44320" y="69866"/>
                      </a:cubicBezTo>
                      <a:cubicBezTo>
                        <a:pt x="41661" y="73821"/>
                        <a:pt x="39002" y="77775"/>
                        <a:pt x="36343" y="82170"/>
                      </a:cubicBezTo>
                      <a:cubicBezTo>
                        <a:pt x="33683" y="86564"/>
                        <a:pt x="30581" y="90958"/>
                        <a:pt x="27922" y="94473"/>
                      </a:cubicBezTo>
                      <a:cubicBezTo>
                        <a:pt x="25263" y="98428"/>
                        <a:pt x="23047" y="101943"/>
                        <a:pt x="21274" y="105019"/>
                      </a:cubicBezTo>
                      <a:cubicBezTo>
                        <a:pt x="19501" y="108095"/>
                        <a:pt x="18171" y="110292"/>
                        <a:pt x="17285" y="111171"/>
                      </a:cubicBezTo>
                      <a:lnTo>
                        <a:pt x="0" y="111171"/>
                      </a:lnTo>
                      <a:lnTo>
                        <a:pt x="0" y="0"/>
                      </a:lnTo>
                      <a:lnTo>
                        <a:pt x="18614" y="0"/>
                      </a:lnTo>
                      <a:lnTo>
                        <a:pt x="18614" y="79094"/>
                      </a:lnTo>
                      <a:lnTo>
                        <a:pt x="19501" y="79094"/>
                      </a:lnTo>
                      <a:lnTo>
                        <a:pt x="70913" y="0"/>
                      </a:lnTo>
                      <a:lnTo>
                        <a:pt x="88197" y="0"/>
                      </a:lnTo>
                      <a:lnTo>
                        <a:pt x="88197" y="111171"/>
                      </a:lnTo>
                      <a:lnTo>
                        <a:pt x="69583" y="111171"/>
                      </a:lnTo>
                      <a:lnTo>
                        <a:pt x="69583" y="32077"/>
                      </a:lnTo>
                      <a:lnTo>
                        <a:pt x="68253" y="3207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50" name="Полилиния 93">
                  <a:extLst>
                    <a:ext uri="{FF2B5EF4-FFF2-40B4-BE49-F238E27FC236}">
                      <a16:creationId xmlns:a16="http://schemas.microsoft.com/office/drawing/2014/main" id="{9087D055-2C71-486B-AC40-7804C18DF341}"/>
                    </a:ext>
                  </a:extLst>
                </p:cNvPr>
                <p:cNvSpPr/>
                <p:nvPr/>
              </p:nvSpPr>
              <p:spPr>
                <a:xfrm>
                  <a:off x="5458480" y="5973350"/>
                  <a:ext cx="88197" cy="138413"/>
                </a:xfrm>
                <a:custGeom>
                  <a:avLst/>
                  <a:gdLst>
                    <a:gd name="connsiteX0" fmla="*/ 68253 w 88197"/>
                    <a:gd name="connsiteY0" fmla="*/ 59320 h 138413"/>
                    <a:gd name="connsiteX1" fmla="*/ 61605 w 88197"/>
                    <a:gd name="connsiteY1" fmla="*/ 69866 h 138413"/>
                    <a:gd name="connsiteX2" fmla="*/ 54957 w 88197"/>
                    <a:gd name="connsiteY2" fmla="*/ 80412 h 138413"/>
                    <a:gd name="connsiteX3" fmla="*/ 50968 w 88197"/>
                    <a:gd name="connsiteY3" fmla="*/ 86564 h 138413"/>
                    <a:gd name="connsiteX4" fmla="*/ 44320 w 88197"/>
                    <a:gd name="connsiteY4" fmla="*/ 97109 h 138413"/>
                    <a:gd name="connsiteX5" fmla="*/ 36343 w 88197"/>
                    <a:gd name="connsiteY5" fmla="*/ 109413 h 138413"/>
                    <a:gd name="connsiteX6" fmla="*/ 27922 w 88197"/>
                    <a:gd name="connsiteY6" fmla="*/ 121716 h 138413"/>
                    <a:gd name="connsiteX7" fmla="*/ 21274 w 88197"/>
                    <a:gd name="connsiteY7" fmla="*/ 132262 h 138413"/>
                    <a:gd name="connsiteX8" fmla="*/ 17285 w 88197"/>
                    <a:gd name="connsiteY8" fmla="*/ 138414 h 138413"/>
                    <a:gd name="connsiteX9" fmla="*/ 0 w 88197"/>
                    <a:gd name="connsiteY9" fmla="*/ 138414 h 138413"/>
                    <a:gd name="connsiteX10" fmla="*/ 0 w 88197"/>
                    <a:gd name="connsiteY10" fmla="*/ 27243 h 138413"/>
                    <a:gd name="connsiteX11" fmla="*/ 18615 w 88197"/>
                    <a:gd name="connsiteY11" fmla="*/ 27243 h 138413"/>
                    <a:gd name="connsiteX12" fmla="*/ 18615 w 88197"/>
                    <a:gd name="connsiteY12" fmla="*/ 106337 h 138413"/>
                    <a:gd name="connsiteX13" fmla="*/ 19501 w 88197"/>
                    <a:gd name="connsiteY13" fmla="*/ 106337 h 138413"/>
                    <a:gd name="connsiteX14" fmla="*/ 70913 w 88197"/>
                    <a:gd name="connsiteY14" fmla="*/ 27243 h 138413"/>
                    <a:gd name="connsiteX15" fmla="*/ 88198 w 88197"/>
                    <a:gd name="connsiteY15" fmla="*/ 27243 h 138413"/>
                    <a:gd name="connsiteX16" fmla="*/ 88198 w 88197"/>
                    <a:gd name="connsiteY16" fmla="*/ 138414 h 138413"/>
                    <a:gd name="connsiteX17" fmla="*/ 69583 w 88197"/>
                    <a:gd name="connsiteY17" fmla="*/ 138414 h 138413"/>
                    <a:gd name="connsiteX18" fmla="*/ 69583 w 88197"/>
                    <a:gd name="connsiteY18" fmla="*/ 59320 h 138413"/>
                    <a:gd name="connsiteX19" fmla="*/ 68253 w 88197"/>
                    <a:gd name="connsiteY19" fmla="*/ 59320 h 138413"/>
                    <a:gd name="connsiteX20" fmla="*/ 43434 w 88197"/>
                    <a:gd name="connsiteY20" fmla="*/ 22849 h 138413"/>
                    <a:gd name="connsiteX21" fmla="*/ 31911 w 88197"/>
                    <a:gd name="connsiteY21" fmla="*/ 20652 h 138413"/>
                    <a:gd name="connsiteX22" fmla="*/ 24376 w 88197"/>
                    <a:gd name="connsiteY22" fmla="*/ 14940 h 138413"/>
                    <a:gd name="connsiteX23" fmla="*/ 20388 w 88197"/>
                    <a:gd name="connsiteY23" fmla="*/ 7470 h 138413"/>
                    <a:gd name="connsiteX24" fmla="*/ 19058 w 88197"/>
                    <a:gd name="connsiteY24" fmla="*/ 0 h 138413"/>
                    <a:gd name="connsiteX25" fmla="*/ 32354 w 88197"/>
                    <a:gd name="connsiteY25" fmla="*/ 0 h 138413"/>
                    <a:gd name="connsiteX26" fmla="*/ 33240 w 88197"/>
                    <a:gd name="connsiteY26" fmla="*/ 3515 h 138413"/>
                    <a:gd name="connsiteX27" fmla="*/ 35456 w 88197"/>
                    <a:gd name="connsiteY27" fmla="*/ 7031 h 138413"/>
                    <a:gd name="connsiteX28" fmla="*/ 39002 w 88197"/>
                    <a:gd name="connsiteY28" fmla="*/ 9667 h 138413"/>
                    <a:gd name="connsiteX29" fmla="*/ 43434 w 88197"/>
                    <a:gd name="connsiteY29" fmla="*/ 10546 h 138413"/>
                    <a:gd name="connsiteX30" fmla="*/ 48309 w 88197"/>
                    <a:gd name="connsiteY30" fmla="*/ 9667 h 138413"/>
                    <a:gd name="connsiteX31" fmla="*/ 51855 w 88197"/>
                    <a:gd name="connsiteY31" fmla="*/ 7031 h 138413"/>
                    <a:gd name="connsiteX32" fmla="*/ 54071 w 88197"/>
                    <a:gd name="connsiteY32" fmla="*/ 3515 h 138413"/>
                    <a:gd name="connsiteX33" fmla="*/ 54514 w 88197"/>
                    <a:gd name="connsiteY33" fmla="*/ 0 h 138413"/>
                    <a:gd name="connsiteX34" fmla="*/ 67810 w 88197"/>
                    <a:gd name="connsiteY34" fmla="*/ 0 h 138413"/>
                    <a:gd name="connsiteX35" fmla="*/ 66037 w 88197"/>
                    <a:gd name="connsiteY35" fmla="*/ 7470 h 138413"/>
                    <a:gd name="connsiteX36" fmla="*/ 62048 w 88197"/>
                    <a:gd name="connsiteY36" fmla="*/ 14940 h 138413"/>
                    <a:gd name="connsiteX37" fmla="*/ 54957 w 88197"/>
                    <a:gd name="connsiteY37" fmla="*/ 20652 h 138413"/>
                    <a:gd name="connsiteX38" fmla="*/ 43434 w 88197"/>
                    <a:gd name="connsiteY38" fmla="*/ 22849 h 138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8197" h="138413">
                      <a:moveTo>
                        <a:pt x="68253" y="59320"/>
                      </a:moveTo>
                      <a:cubicBezTo>
                        <a:pt x="66037" y="62836"/>
                        <a:pt x="63821" y="66351"/>
                        <a:pt x="61605" y="69866"/>
                      </a:cubicBezTo>
                      <a:cubicBezTo>
                        <a:pt x="59389" y="73381"/>
                        <a:pt x="57173" y="76897"/>
                        <a:pt x="54957" y="80412"/>
                      </a:cubicBezTo>
                      <a:cubicBezTo>
                        <a:pt x="54071" y="81730"/>
                        <a:pt x="52741" y="83488"/>
                        <a:pt x="50968" y="86564"/>
                      </a:cubicBezTo>
                      <a:cubicBezTo>
                        <a:pt x="49196" y="89639"/>
                        <a:pt x="46980" y="93155"/>
                        <a:pt x="44320" y="97109"/>
                      </a:cubicBezTo>
                      <a:cubicBezTo>
                        <a:pt x="41661" y="101064"/>
                        <a:pt x="39002" y="105019"/>
                        <a:pt x="36343" y="109413"/>
                      </a:cubicBezTo>
                      <a:cubicBezTo>
                        <a:pt x="33684" y="113807"/>
                        <a:pt x="30581" y="118201"/>
                        <a:pt x="27922" y="121716"/>
                      </a:cubicBezTo>
                      <a:cubicBezTo>
                        <a:pt x="25263" y="125671"/>
                        <a:pt x="23047" y="129186"/>
                        <a:pt x="21274" y="132262"/>
                      </a:cubicBezTo>
                      <a:cubicBezTo>
                        <a:pt x="19501" y="135338"/>
                        <a:pt x="18172" y="137535"/>
                        <a:pt x="17285" y="138414"/>
                      </a:cubicBezTo>
                      <a:lnTo>
                        <a:pt x="0" y="138414"/>
                      </a:lnTo>
                      <a:lnTo>
                        <a:pt x="0" y="27243"/>
                      </a:lnTo>
                      <a:lnTo>
                        <a:pt x="18615" y="27243"/>
                      </a:lnTo>
                      <a:lnTo>
                        <a:pt x="18615" y="106337"/>
                      </a:lnTo>
                      <a:lnTo>
                        <a:pt x="19501" y="106337"/>
                      </a:lnTo>
                      <a:lnTo>
                        <a:pt x="70913" y="27243"/>
                      </a:lnTo>
                      <a:lnTo>
                        <a:pt x="88198" y="27243"/>
                      </a:lnTo>
                      <a:lnTo>
                        <a:pt x="88198" y="138414"/>
                      </a:lnTo>
                      <a:lnTo>
                        <a:pt x="69583" y="138414"/>
                      </a:lnTo>
                      <a:lnTo>
                        <a:pt x="69583" y="59320"/>
                      </a:lnTo>
                      <a:lnTo>
                        <a:pt x="68253" y="59320"/>
                      </a:lnTo>
                      <a:close/>
                      <a:moveTo>
                        <a:pt x="43434" y="22849"/>
                      </a:moveTo>
                      <a:cubicBezTo>
                        <a:pt x="39002" y="22849"/>
                        <a:pt x="35013" y="21970"/>
                        <a:pt x="31911" y="20652"/>
                      </a:cubicBezTo>
                      <a:cubicBezTo>
                        <a:pt x="28808" y="19334"/>
                        <a:pt x="26592" y="17137"/>
                        <a:pt x="24376" y="14940"/>
                      </a:cubicBezTo>
                      <a:cubicBezTo>
                        <a:pt x="22604" y="12743"/>
                        <a:pt x="21274" y="10106"/>
                        <a:pt x="20388" y="7470"/>
                      </a:cubicBezTo>
                      <a:cubicBezTo>
                        <a:pt x="19501" y="4834"/>
                        <a:pt x="19058" y="2636"/>
                        <a:pt x="19058" y="0"/>
                      </a:cubicBezTo>
                      <a:lnTo>
                        <a:pt x="32354" y="0"/>
                      </a:lnTo>
                      <a:cubicBezTo>
                        <a:pt x="32354" y="879"/>
                        <a:pt x="32797" y="2197"/>
                        <a:pt x="33240" y="3515"/>
                      </a:cubicBezTo>
                      <a:cubicBezTo>
                        <a:pt x="33684" y="4834"/>
                        <a:pt x="34570" y="5712"/>
                        <a:pt x="35456" y="7031"/>
                      </a:cubicBezTo>
                      <a:cubicBezTo>
                        <a:pt x="36343" y="8349"/>
                        <a:pt x="37672" y="8788"/>
                        <a:pt x="39002" y="9667"/>
                      </a:cubicBezTo>
                      <a:cubicBezTo>
                        <a:pt x="40332" y="10546"/>
                        <a:pt x="41661" y="10546"/>
                        <a:pt x="43434" y="10546"/>
                      </a:cubicBezTo>
                      <a:cubicBezTo>
                        <a:pt x="45207" y="10546"/>
                        <a:pt x="46980" y="10106"/>
                        <a:pt x="48309" y="9667"/>
                      </a:cubicBezTo>
                      <a:cubicBezTo>
                        <a:pt x="49639" y="9228"/>
                        <a:pt x="50968" y="7909"/>
                        <a:pt x="51855" y="7031"/>
                      </a:cubicBezTo>
                      <a:cubicBezTo>
                        <a:pt x="52741" y="6152"/>
                        <a:pt x="53628" y="4834"/>
                        <a:pt x="54071" y="3515"/>
                      </a:cubicBezTo>
                      <a:cubicBezTo>
                        <a:pt x="54514" y="2197"/>
                        <a:pt x="54514" y="1318"/>
                        <a:pt x="54514" y="0"/>
                      </a:cubicBezTo>
                      <a:lnTo>
                        <a:pt x="67810" y="0"/>
                      </a:lnTo>
                      <a:cubicBezTo>
                        <a:pt x="67810" y="2197"/>
                        <a:pt x="66924" y="4834"/>
                        <a:pt x="66037" y="7470"/>
                      </a:cubicBezTo>
                      <a:cubicBezTo>
                        <a:pt x="65151" y="10106"/>
                        <a:pt x="63821" y="12303"/>
                        <a:pt x="62048" y="14940"/>
                      </a:cubicBezTo>
                      <a:cubicBezTo>
                        <a:pt x="60276" y="17576"/>
                        <a:pt x="58060" y="18895"/>
                        <a:pt x="54957" y="20652"/>
                      </a:cubicBezTo>
                      <a:cubicBezTo>
                        <a:pt x="51855" y="22410"/>
                        <a:pt x="47866" y="22849"/>
                        <a:pt x="43434" y="228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41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68" name="Скругленный прямоугольник 18">
            <a:extLst>
              <a:ext uri="{FF2B5EF4-FFF2-40B4-BE49-F238E27FC236}">
                <a16:creationId xmlns:a16="http://schemas.microsoft.com/office/drawing/2014/main" id="{831D7550-7A42-4D1B-BB8C-EE36EF12E91D}"/>
              </a:ext>
            </a:extLst>
          </p:cNvPr>
          <p:cNvSpPr/>
          <p:nvPr/>
        </p:nvSpPr>
        <p:spPr>
          <a:xfrm>
            <a:off x="8348649" y="1866454"/>
            <a:ext cx="3151238" cy="1630488"/>
          </a:xfrm>
          <a:prstGeom prst="roundRect">
            <a:avLst>
              <a:gd name="adj" fmla="val 8748"/>
            </a:avLst>
          </a:prstGeom>
          <a:solidFill>
            <a:srgbClr val="0846A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</a:pPr>
            <a:r>
              <a:rPr lang="ru-RU" sz="1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УЖЕ ИСПОЛЬЗУЮТ</a:t>
            </a:r>
          </a:p>
        </p:txBody>
      </p:sp>
      <p:sp>
        <p:nvSpPr>
          <p:cNvPr id="169" name="Скругленный прямоугольник 24">
            <a:extLst>
              <a:ext uri="{FF2B5EF4-FFF2-40B4-BE49-F238E27FC236}">
                <a16:creationId xmlns:a16="http://schemas.microsoft.com/office/drawing/2014/main" id="{E5A96D81-B688-49AC-983B-A4A6A673B34B}"/>
              </a:ext>
            </a:extLst>
          </p:cNvPr>
          <p:cNvSpPr/>
          <p:nvPr/>
        </p:nvSpPr>
        <p:spPr>
          <a:xfrm>
            <a:off x="8344509" y="3595969"/>
            <a:ext cx="3151238" cy="1775146"/>
          </a:xfrm>
          <a:prstGeom prst="roundRect">
            <a:avLst>
              <a:gd name="adj" fmla="val 8126"/>
            </a:avLst>
          </a:prstGeom>
          <a:solidFill>
            <a:srgbClr val="0846A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ts val="1400"/>
            </a:pPr>
            <a:r>
              <a:rPr lang="ru-RU" sz="1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НАШИ ПОБЕДЫ</a:t>
            </a:r>
          </a:p>
          <a:p>
            <a:pPr marL="288000">
              <a:spcBef>
                <a:spcPts val="600"/>
              </a:spcBef>
              <a:buClr>
                <a:srgbClr val="000000"/>
              </a:buClr>
              <a:buSzPts val="1400"/>
            </a:pPr>
            <a:r>
              <a:rPr lang="ru-RU" sz="1000" dirty="0">
                <a:solidFill>
                  <a:schemeClr val="bg1"/>
                </a:solidFill>
              </a:rPr>
              <a:t>«Эффективное образование», </a:t>
            </a:r>
            <a:br>
              <a:rPr lang="ru-RU" sz="1000" dirty="0">
                <a:solidFill>
                  <a:schemeClr val="bg1"/>
                </a:solidFill>
              </a:rPr>
            </a:br>
            <a:r>
              <a:rPr lang="ru-RU" sz="1000" dirty="0">
                <a:solidFill>
                  <a:schemeClr val="bg1"/>
                </a:solidFill>
              </a:rPr>
              <a:t>номинация «Сервис года» — 2024</a:t>
            </a:r>
          </a:p>
          <a:p>
            <a:pPr marL="288000">
              <a:spcBef>
                <a:spcPts val="600"/>
              </a:spcBef>
              <a:buClr>
                <a:srgbClr val="000000"/>
              </a:buClr>
              <a:buSzPts val="1400"/>
            </a:pPr>
            <a:r>
              <a:rPr lang="en" sz="1000" dirty="0">
                <a:solidFill>
                  <a:schemeClr val="bg1"/>
                </a:solidFill>
              </a:rPr>
              <a:t>Smart Ranking, </a:t>
            </a:r>
            <a:r>
              <a:rPr lang="ru-RU" sz="1000" dirty="0">
                <a:solidFill>
                  <a:schemeClr val="bg1"/>
                </a:solidFill>
              </a:rPr>
              <a:t>номинация </a:t>
            </a:r>
            <a:br>
              <a:rPr lang="ru-RU" sz="1000" dirty="0">
                <a:solidFill>
                  <a:schemeClr val="bg1"/>
                </a:solidFill>
              </a:rPr>
            </a:br>
            <a:r>
              <a:rPr lang="ru-RU" sz="1000" dirty="0">
                <a:solidFill>
                  <a:schemeClr val="bg1"/>
                </a:solidFill>
              </a:rPr>
              <a:t>«Внедрение технологий» — 2025</a:t>
            </a:r>
          </a:p>
          <a:p>
            <a:pPr marL="288000">
              <a:spcBef>
                <a:spcPts val="600"/>
              </a:spcBef>
              <a:buClr>
                <a:srgbClr val="000000"/>
              </a:buClr>
              <a:buSzPts val="1400"/>
            </a:pPr>
            <a:r>
              <a:rPr lang="ru-RU" sz="1000" dirty="0">
                <a:solidFill>
                  <a:schemeClr val="bg1"/>
                </a:solidFill>
              </a:rPr>
              <a:t>«Комсомольская правда», номинация «Вклад в образование и развитие отрасли </a:t>
            </a:r>
            <a:r>
              <a:rPr lang="en-US" sz="1000" dirty="0">
                <a:solidFill>
                  <a:schemeClr val="bg1"/>
                </a:solidFill>
              </a:rPr>
              <a:t>EdTech</a:t>
            </a:r>
            <a:r>
              <a:rPr lang="ru-RU" sz="1000" dirty="0">
                <a:solidFill>
                  <a:schemeClr val="bg1"/>
                </a:solidFill>
              </a:rPr>
              <a:t>» — 2025</a:t>
            </a:r>
          </a:p>
        </p:txBody>
      </p:sp>
      <p:sp>
        <p:nvSpPr>
          <p:cNvPr id="174" name="Скругленный прямоугольник 24">
            <a:extLst>
              <a:ext uri="{FF2B5EF4-FFF2-40B4-BE49-F238E27FC236}">
                <a16:creationId xmlns:a16="http://schemas.microsoft.com/office/drawing/2014/main" id="{0CC08EEE-7FD7-45E5-8CFB-04C8E6A20FEE}"/>
              </a:ext>
            </a:extLst>
          </p:cNvPr>
          <p:cNvSpPr/>
          <p:nvPr/>
        </p:nvSpPr>
        <p:spPr>
          <a:xfrm>
            <a:off x="8348649" y="5470143"/>
            <a:ext cx="3147098" cy="580123"/>
          </a:xfrm>
          <a:prstGeom prst="roundRect">
            <a:avLst>
              <a:gd name="adj" fmla="val 23792"/>
            </a:avLst>
          </a:prstGeom>
          <a:solidFill>
            <a:srgbClr val="0846A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>
              <a:lnSpc>
                <a:spcPct val="80000"/>
              </a:lnSpc>
              <a:spcBef>
                <a:spcPts val="600"/>
              </a:spcBef>
              <a:buClr>
                <a:srgbClr val="000000"/>
              </a:buClr>
              <a:buSzPts val="1400"/>
            </a:pPr>
            <a:endParaRPr lang="ru-RU" sz="1400" dirty="0"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BFC20777-593D-42FE-BD65-96E40274C29B}"/>
              </a:ext>
            </a:extLst>
          </p:cNvPr>
          <p:cNvGrpSpPr/>
          <p:nvPr/>
        </p:nvGrpSpPr>
        <p:grpSpPr>
          <a:xfrm>
            <a:off x="7030683" y="4881357"/>
            <a:ext cx="1199464" cy="1184246"/>
            <a:chOff x="6655686" y="4881357"/>
            <a:chExt cx="1199464" cy="1184246"/>
          </a:xfrm>
        </p:grpSpPr>
        <p:sp>
          <p:nvSpPr>
            <p:cNvPr id="177" name="Скругленный прямоугольник 29">
              <a:extLst>
                <a:ext uri="{FF2B5EF4-FFF2-40B4-BE49-F238E27FC236}">
                  <a16:creationId xmlns:a16="http://schemas.microsoft.com/office/drawing/2014/main" id="{DFF58622-4FBE-49F1-AF49-479570570C89}"/>
                </a:ext>
              </a:extLst>
            </p:cNvPr>
            <p:cNvSpPr/>
            <p:nvPr/>
          </p:nvSpPr>
          <p:spPr>
            <a:xfrm>
              <a:off x="6655686" y="4881357"/>
              <a:ext cx="1199464" cy="1184246"/>
            </a:xfrm>
            <a:prstGeom prst="roundRect">
              <a:avLst>
                <a:gd name="adj" fmla="val 10739"/>
              </a:avLst>
            </a:prstGeom>
            <a:solidFill>
              <a:schemeClr val="bg1"/>
            </a:solidFill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26000"/>
                    </a:schemeClr>
                  </a:gs>
                  <a:gs pos="100000">
                    <a:schemeClr val="bg2">
                      <a:alpha val="16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t"/>
            <a:lstStyle/>
            <a:p>
              <a:pPr>
                <a:lnSpc>
                  <a:spcPct val="80000"/>
                </a:lnSpc>
                <a:spcBef>
                  <a:spcPts val="1200"/>
                </a:spcBef>
                <a:spcAft>
                  <a:spcPts val="600"/>
                </a:spcAft>
                <a:buClr>
                  <a:srgbClr val="000000"/>
                </a:buClr>
                <a:buSzPts val="1400"/>
              </a:pPr>
              <a:endParaRPr lang="ru-RU" sz="1400" dirty="0">
                <a:solidFill>
                  <a:srgbClr val="1F265C"/>
                </a:solidFill>
                <a:latin typeface="+mj-lt"/>
              </a:endParaRPr>
            </a:p>
          </p:txBody>
        </p:sp>
        <p:pic>
          <p:nvPicPr>
            <p:cNvPr id="127" name="Рисунок 126">
              <a:extLst>
                <a:ext uri="{FF2B5EF4-FFF2-40B4-BE49-F238E27FC236}">
                  <a16:creationId xmlns:a16="http://schemas.microsoft.com/office/drawing/2014/main" id="{90A99A8A-741A-4D10-8DD5-5622004406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6743342" y="4961404"/>
              <a:ext cx="1024152" cy="1024152"/>
            </a:xfrm>
            <a:prstGeom prst="rect">
              <a:avLst/>
            </a:prstGeom>
          </p:spPr>
        </p:pic>
      </p:grpSp>
      <p:sp>
        <p:nvSpPr>
          <p:cNvPr id="178" name="Freeform 5">
            <a:extLst>
              <a:ext uri="{FF2B5EF4-FFF2-40B4-BE49-F238E27FC236}">
                <a16:creationId xmlns:a16="http://schemas.microsoft.com/office/drawing/2014/main" id="{CDB52AE7-9835-47CF-9587-CDB660053393}"/>
              </a:ext>
            </a:extLst>
          </p:cNvPr>
          <p:cNvSpPr>
            <a:spLocks noEditPoints="1"/>
          </p:cNvSpPr>
          <p:nvPr/>
        </p:nvSpPr>
        <p:spPr bwMode="auto">
          <a:xfrm>
            <a:off x="8531965" y="4016426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F5168160-8438-4B53-A812-E34C3540D1D8}"/>
              </a:ext>
            </a:extLst>
          </p:cNvPr>
          <p:cNvGrpSpPr/>
          <p:nvPr/>
        </p:nvGrpSpPr>
        <p:grpSpPr>
          <a:xfrm>
            <a:off x="8421263" y="2288368"/>
            <a:ext cx="1250514" cy="507703"/>
            <a:chOff x="8035493" y="2288368"/>
            <a:chExt cx="1250514" cy="507703"/>
          </a:xfrm>
        </p:grpSpPr>
        <p:sp>
          <p:nvSpPr>
            <p:cNvPr id="181" name="Прямоугольник 180">
              <a:extLst>
                <a:ext uri="{FF2B5EF4-FFF2-40B4-BE49-F238E27FC236}">
                  <a16:creationId xmlns:a16="http://schemas.microsoft.com/office/drawing/2014/main" id="{113F1536-15FE-483F-84A0-8D34E6A198CD}"/>
                </a:ext>
              </a:extLst>
            </p:cNvPr>
            <p:cNvSpPr/>
            <p:nvPr/>
          </p:nvSpPr>
          <p:spPr>
            <a:xfrm>
              <a:off x="8035493" y="2288368"/>
              <a:ext cx="1250514" cy="40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&gt;</a:t>
              </a:r>
              <a:r>
                <a:rPr lang="ru-RU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13</a:t>
              </a:r>
              <a:r>
                <a:rPr lang="en-US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</a:t>
              </a:r>
              <a:endParaRPr lang="ru-RU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BDB9462F-1EEC-4933-AEEE-8618EF625BD6}"/>
                </a:ext>
              </a:extLst>
            </p:cNvPr>
            <p:cNvSpPr/>
            <p:nvPr/>
          </p:nvSpPr>
          <p:spPr>
            <a:xfrm>
              <a:off x="8035493" y="2549850"/>
              <a:ext cx="98777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вузов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ru-RU" sz="1000" dirty="0">
                  <a:solidFill>
                    <a:schemeClr val="bg1"/>
                  </a:solidFill>
                </a:rPr>
                <a:t>и СПО</a:t>
              </a:r>
            </a:p>
          </p:txBody>
        </p: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E7572DAD-E6D9-4E02-B24A-FE6E6262052D}"/>
              </a:ext>
            </a:extLst>
          </p:cNvPr>
          <p:cNvGrpSpPr/>
          <p:nvPr/>
        </p:nvGrpSpPr>
        <p:grpSpPr>
          <a:xfrm>
            <a:off x="9836922" y="2863772"/>
            <a:ext cx="1250514" cy="507703"/>
            <a:chOff x="8035493" y="2863772"/>
            <a:chExt cx="1250514" cy="507703"/>
          </a:xfrm>
        </p:grpSpPr>
        <p:sp>
          <p:nvSpPr>
            <p:cNvPr id="187" name="Прямоугольник 186">
              <a:extLst>
                <a:ext uri="{FF2B5EF4-FFF2-40B4-BE49-F238E27FC236}">
                  <a16:creationId xmlns:a16="http://schemas.microsoft.com/office/drawing/2014/main" id="{50713F83-665B-4688-B91B-3C1A927CB9D0}"/>
                </a:ext>
              </a:extLst>
            </p:cNvPr>
            <p:cNvSpPr/>
            <p:nvPr/>
          </p:nvSpPr>
          <p:spPr>
            <a:xfrm>
              <a:off x="8035493" y="2863772"/>
              <a:ext cx="1250514" cy="40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55</a:t>
              </a:r>
            </a:p>
          </p:txBody>
        </p:sp>
        <p:sp>
          <p:nvSpPr>
            <p:cNvPr id="188" name="Прямоугольник 187">
              <a:extLst>
                <a:ext uri="{FF2B5EF4-FFF2-40B4-BE49-F238E27FC236}">
                  <a16:creationId xmlns:a16="http://schemas.microsoft.com/office/drawing/2014/main" id="{48C68B78-261E-403B-9DF8-5E74526A854C}"/>
                </a:ext>
              </a:extLst>
            </p:cNvPr>
            <p:cNvSpPr/>
            <p:nvPr/>
          </p:nvSpPr>
          <p:spPr>
            <a:xfrm>
              <a:off x="8035493" y="3125254"/>
              <a:ext cx="79060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регионов</a:t>
              </a:r>
            </a:p>
          </p:txBody>
        </p: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6D23789B-E958-4A26-8401-48E14403572D}"/>
              </a:ext>
            </a:extLst>
          </p:cNvPr>
          <p:cNvGrpSpPr/>
          <p:nvPr/>
        </p:nvGrpSpPr>
        <p:grpSpPr>
          <a:xfrm>
            <a:off x="9836922" y="2288368"/>
            <a:ext cx="1830966" cy="507703"/>
            <a:chOff x="9389172" y="2288368"/>
            <a:chExt cx="1830966" cy="507703"/>
          </a:xfrm>
        </p:grpSpPr>
        <p:sp>
          <p:nvSpPr>
            <p:cNvPr id="185" name="Прямоугольник 184">
              <a:extLst>
                <a:ext uri="{FF2B5EF4-FFF2-40B4-BE49-F238E27FC236}">
                  <a16:creationId xmlns:a16="http://schemas.microsoft.com/office/drawing/2014/main" id="{9A83DDB0-A440-49E0-A05A-34DD13593FA6}"/>
                </a:ext>
              </a:extLst>
            </p:cNvPr>
            <p:cNvSpPr/>
            <p:nvPr/>
          </p:nvSpPr>
          <p:spPr>
            <a:xfrm>
              <a:off x="9389172" y="2288368"/>
              <a:ext cx="1830966" cy="40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&gt;</a:t>
              </a:r>
              <a:r>
                <a:rPr lang="ru-RU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130 000</a:t>
              </a:r>
            </a:p>
          </p:txBody>
        </p:sp>
        <p:sp>
          <p:nvSpPr>
            <p:cNvPr id="186" name="Прямоугольник 185">
              <a:extLst>
                <a:ext uri="{FF2B5EF4-FFF2-40B4-BE49-F238E27FC236}">
                  <a16:creationId xmlns:a16="http://schemas.microsoft.com/office/drawing/2014/main" id="{AFBBF922-F6EA-45B8-AB82-96A971054B4E}"/>
                </a:ext>
              </a:extLst>
            </p:cNvPr>
            <p:cNvSpPr/>
            <p:nvPr/>
          </p:nvSpPr>
          <p:spPr>
            <a:xfrm>
              <a:off x="9389172" y="2549850"/>
              <a:ext cx="114646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пользователей</a:t>
              </a:r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7DC354A5-AEE8-4D1C-9BCB-931FE75A9E2D}"/>
              </a:ext>
            </a:extLst>
          </p:cNvPr>
          <p:cNvGrpSpPr/>
          <p:nvPr/>
        </p:nvGrpSpPr>
        <p:grpSpPr>
          <a:xfrm>
            <a:off x="8421263" y="2863772"/>
            <a:ext cx="1830966" cy="507703"/>
            <a:chOff x="9389172" y="2863772"/>
            <a:chExt cx="1830966" cy="507703"/>
          </a:xfrm>
        </p:grpSpPr>
        <p:sp>
          <p:nvSpPr>
            <p:cNvPr id="189" name="Прямоугольник 188">
              <a:extLst>
                <a:ext uri="{FF2B5EF4-FFF2-40B4-BE49-F238E27FC236}">
                  <a16:creationId xmlns:a16="http://schemas.microsoft.com/office/drawing/2014/main" id="{CB8E0A9E-637D-433A-ADA0-0AE44A27BCD8}"/>
                </a:ext>
              </a:extLst>
            </p:cNvPr>
            <p:cNvSpPr/>
            <p:nvPr/>
          </p:nvSpPr>
          <p:spPr>
            <a:xfrm>
              <a:off x="9389172" y="2863772"/>
              <a:ext cx="1830966" cy="40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&gt;</a:t>
              </a:r>
              <a:r>
                <a:rPr lang="ru-RU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33</a:t>
              </a:r>
              <a:r>
                <a:rPr lang="en-US" sz="2400" dirty="0"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  <a:latin typeface="+mj-lt"/>
                </a:rPr>
                <a:t>00</a:t>
              </a:r>
              <a:endParaRPr lang="ru-RU" sz="24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endParaRPr>
            </a:p>
          </p:txBody>
        </p:sp>
        <p:sp>
          <p:nvSpPr>
            <p:cNvPr id="190" name="Прямоугольник 189">
              <a:extLst>
                <a:ext uri="{FF2B5EF4-FFF2-40B4-BE49-F238E27FC236}">
                  <a16:creationId xmlns:a16="http://schemas.microsoft.com/office/drawing/2014/main" id="{B6ABC74F-8C12-4FCE-BB9F-5298C43BB784}"/>
                </a:ext>
              </a:extLst>
            </p:cNvPr>
            <p:cNvSpPr/>
            <p:nvPr/>
          </p:nvSpPr>
          <p:spPr>
            <a:xfrm>
              <a:off x="9389172" y="3125254"/>
              <a:ext cx="51969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</a:rPr>
                <a:t>школ</a:t>
              </a:r>
            </a:p>
          </p:txBody>
        </p:sp>
      </p:grpSp>
      <p:sp>
        <p:nvSpPr>
          <p:cNvPr id="191" name="Freeform 5">
            <a:extLst>
              <a:ext uri="{FF2B5EF4-FFF2-40B4-BE49-F238E27FC236}">
                <a16:creationId xmlns:a16="http://schemas.microsoft.com/office/drawing/2014/main" id="{221BEA4D-7DE9-4E58-9FF1-1F6AFEEAE184}"/>
              </a:ext>
            </a:extLst>
          </p:cNvPr>
          <p:cNvSpPr>
            <a:spLocks noEditPoints="1"/>
          </p:cNvSpPr>
          <p:nvPr/>
        </p:nvSpPr>
        <p:spPr bwMode="auto">
          <a:xfrm>
            <a:off x="8531965" y="4390808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2" name="Freeform 5">
            <a:extLst>
              <a:ext uri="{FF2B5EF4-FFF2-40B4-BE49-F238E27FC236}">
                <a16:creationId xmlns:a16="http://schemas.microsoft.com/office/drawing/2014/main" id="{6E303374-6418-4D29-A999-8C6041FBEACE}"/>
              </a:ext>
            </a:extLst>
          </p:cNvPr>
          <p:cNvSpPr>
            <a:spLocks noEditPoints="1"/>
          </p:cNvSpPr>
          <p:nvPr/>
        </p:nvSpPr>
        <p:spPr bwMode="auto">
          <a:xfrm>
            <a:off x="8531965" y="4783022"/>
            <a:ext cx="168273" cy="167611"/>
          </a:xfrm>
          <a:custGeom>
            <a:avLst/>
            <a:gdLst>
              <a:gd name="T0" fmla="*/ 52 w 104"/>
              <a:gd name="T1" fmla="*/ 0 h 104"/>
              <a:gd name="T2" fmla="*/ 0 w 104"/>
              <a:gd name="T3" fmla="*/ 52 h 104"/>
              <a:gd name="T4" fmla="*/ 52 w 104"/>
              <a:gd name="T5" fmla="*/ 104 h 104"/>
              <a:gd name="T6" fmla="*/ 104 w 104"/>
              <a:gd name="T7" fmla="*/ 52 h 104"/>
              <a:gd name="T8" fmla="*/ 52 w 104"/>
              <a:gd name="T9" fmla="*/ 0 h 104"/>
              <a:gd name="T10" fmla="*/ 75 w 104"/>
              <a:gd name="T11" fmla="*/ 43 h 104"/>
              <a:gd name="T12" fmla="*/ 47 w 104"/>
              <a:gd name="T13" fmla="*/ 71 h 104"/>
              <a:gd name="T14" fmla="*/ 41 w 104"/>
              <a:gd name="T15" fmla="*/ 71 h 104"/>
              <a:gd name="T16" fmla="*/ 41 w 104"/>
              <a:gd name="T17" fmla="*/ 71 h 104"/>
              <a:gd name="T18" fmla="*/ 29 w 104"/>
              <a:gd name="T19" fmla="*/ 59 h 104"/>
              <a:gd name="T20" fmla="*/ 29 w 104"/>
              <a:gd name="T21" fmla="*/ 53 h 104"/>
              <a:gd name="T22" fmla="*/ 35 w 104"/>
              <a:gd name="T23" fmla="*/ 53 h 104"/>
              <a:gd name="T24" fmla="*/ 44 w 104"/>
              <a:gd name="T25" fmla="*/ 62 h 104"/>
              <a:gd name="T26" fmla="*/ 69 w 104"/>
              <a:gd name="T27" fmla="*/ 37 h 104"/>
              <a:gd name="T28" fmla="*/ 75 w 104"/>
              <a:gd name="T29" fmla="*/ 37 h 104"/>
              <a:gd name="T30" fmla="*/ 75 w 104"/>
              <a:gd name="T3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81" y="104"/>
                  <a:pt x="104" y="81"/>
                  <a:pt x="104" y="52"/>
                </a:cubicBezTo>
                <a:cubicBezTo>
                  <a:pt x="104" y="23"/>
                  <a:pt x="81" y="0"/>
                  <a:pt x="52" y="0"/>
                </a:cubicBezTo>
                <a:close/>
                <a:moveTo>
                  <a:pt x="75" y="43"/>
                </a:moveTo>
                <a:cubicBezTo>
                  <a:pt x="47" y="71"/>
                  <a:pt x="47" y="71"/>
                  <a:pt x="47" y="71"/>
                </a:cubicBezTo>
                <a:cubicBezTo>
                  <a:pt x="45" y="72"/>
                  <a:pt x="43" y="72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29" y="59"/>
                  <a:pt x="29" y="59"/>
                  <a:pt x="29" y="59"/>
                </a:cubicBezTo>
                <a:cubicBezTo>
                  <a:pt x="28" y="57"/>
                  <a:pt x="28" y="55"/>
                  <a:pt x="29" y="53"/>
                </a:cubicBezTo>
                <a:cubicBezTo>
                  <a:pt x="31" y="52"/>
                  <a:pt x="33" y="52"/>
                  <a:pt x="35" y="53"/>
                </a:cubicBezTo>
                <a:cubicBezTo>
                  <a:pt x="44" y="62"/>
                  <a:pt x="44" y="62"/>
                  <a:pt x="44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71" y="36"/>
                  <a:pt x="73" y="36"/>
                  <a:pt x="75" y="37"/>
                </a:cubicBezTo>
                <a:cubicBezTo>
                  <a:pt x="76" y="39"/>
                  <a:pt x="76" y="41"/>
                  <a:pt x="75" y="4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00A3E0B1-8D5C-4B80-A272-937ADC5D26FB}"/>
              </a:ext>
            </a:extLst>
          </p:cNvPr>
          <p:cNvGrpSpPr/>
          <p:nvPr/>
        </p:nvGrpSpPr>
        <p:grpSpPr>
          <a:xfrm>
            <a:off x="8748927" y="539597"/>
            <a:ext cx="2732590" cy="596922"/>
            <a:chOff x="8660806" y="261441"/>
            <a:chExt cx="2732590" cy="596922"/>
          </a:xfrm>
        </p:grpSpPr>
        <p:pic>
          <p:nvPicPr>
            <p:cNvPr id="88" name="Рисунок 87">
              <a:extLst>
                <a:ext uri="{FF2B5EF4-FFF2-40B4-BE49-F238E27FC236}">
                  <a16:creationId xmlns:a16="http://schemas.microsoft.com/office/drawing/2014/main" id="{74F7FF59-8FC3-4993-AD29-6955A2148D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820"/>
            <a:stretch/>
          </p:blipFill>
          <p:spPr>
            <a:xfrm>
              <a:off x="8660806" y="261441"/>
              <a:ext cx="549348" cy="596922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840EC46-594E-4D43-B9CD-55B3B9ED0DC9}"/>
                </a:ext>
              </a:extLst>
            </p:cNvPr>
            <p:cNvSpPr txBox="1"/>
            <p:nvPr/>
          </p:nvSpPr>
          <p:spPr>
            <a:xfrm>
              <a:off x="9137650" y="335143"/>
              <a:ext cx="22557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</a:rPr>
                <a:t>В Реестре российского ПО</a:t>
              </a:r>
              <a:br>
                <a:rPr lang="ru-RU" sz="1200" dirty="0">
                  <a:solidFill>
                    <a:schemeClr val="bg1"/>
                  </a:solidFill>
                </a:rPr>
              </a:br>
              <a:r>
                <a:rPr lang="ru-RU" sz="12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с 11.04.2025 (№27417)</a:t>
              </a:r>
            </a:p>
          </p:txBody>
        </p:sp>
      </p:grp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76F473C3-89F6-43AC-8928-1BEAFA21A447}"/>
              </a:ext>
            </a:extLst>
          </p:cNvPr>
          <p:cNvSpPr/>
          <p:nvPr/>
        </p:nvSpPr>
        <p:spPr>
          <a:xfrm>
            <a:off x="9202128" y="1107915"/>
            <a:ext cx="2303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ts val="1400"/>
            </a:pPr>
            <a:r>
              <a:rPr lang="ru-RU" sz="1200" dirty="0">
                <a:solidFill>
                  <a:schemeClr val="bg1"/>
                </a:solidFill>
              </a:rPr>
              <a:t>Топ-10 форума </a:t>
            </a:r>
            <a:br>
              <a:rPr lang="ru-RU" sz="1200" dirty="0">
                <a:solidFill>
                  <a:schemeClr val="bg1"/>
                </a:solidFill>
              </a:rPr>
            </a:br>
            <a:r>
              <a:rPr lang="ru-RU" sz="1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«Сильные идеи для нового времени» АСИ</a:t>
            </a:r>
          </a:p>
        </p:txBody>
      </p:sp>
      <p:pic>
        <p:nvPicPr>
          <p:cNvPr id="91" name="Рисунок 90">
            <a:extLst>
              <a:ext uri="{FF2B5EF4-FFF2-40B4-BE49-F238E27FC236}">
                <a16:creationId xmlns:a16="http://schemas.microsoft.com/office/drawing/2014/main" id="{363999D5-3070-422D-8282-62E66A6034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67231" y="1219742"/>
            <a:ext cx="378230" cy="378230"/>
          </a:xfrm>
          <a:prstGeom prst="rect">
            <a:avLst/>
          </a:prstGeom>
        </p:spPr>
      </p:pic>
      <p:sp>
        <p:nvSpPr>
          <p:cNvPr id="84" name="Объект 4">
            <a:extLst>
              <a:ext uri="{FF2B5EF4-FFF2-40B4-BE49-F238E27FC236}">
                <a16:creationId xmlns:a16="http://schemas.microsoft.com/office/drawing/2014/main" id="{FCB70C4E-60F0-4B8C-94EF-E685F779A842}"/>
              </a:ext>
            </a:extLst>
          </p:cNvPr>
          <p:cNvSpPr txBox="1">
            <a:spLocks/>
          </p:cNvSpPr>
          <p:nvPr/>
        </p:nvSpPr>
        <p:spPr>
          <a:xfrm>
            <a:off x="8915148" y="5554369"/>
            <a:ext cx="2087600" cy="40011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000" dirty="0"/>
              <a:t>Мобильное</a:t>
            </a:r>
            <a:r>
              <a:rPr lang="en-US" sz="1000" dirty="0"/>
              <a:t> </a:t>
            </a:r>
            <a:r>
              <a:rPr lang="ru-RU" sz="1000" dirty="0"/>
              <a:t>приложение</a:t>
            </a:r>
            <a:r>
              <a:rPr lang="en-US" sz="1000" dirty="0"/>
              <a:t> </a:t>
            </a:r>
            <a:r>
              <a:rPr lang="ru-RU" sz="1000" dirty="0"/>
              <a:t>доступно в </a:t>
            </a:r>
            <a:r>
              <a:rPr lang="en-US" sz="1000" dirty="0" err="1"/>
              <a:t>RuStore</a:t>
            </a:r>
            <a:endParaRPr lang="en-US" sz="1000" dirty="0"/>
          </a:p>
        </p:txBody>
      </p:sp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012F5534-1302-489B-A566-7849E4F34CA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" t="16629" r="68016" b="14803"/>
          <a:stretch/>
        </p:blipFill>
        <p:spPr>
          <a:xfrm>
            <a:off x="8470218" y="5552962"/>
            <a:ext cx="444930" cy="413558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7D710AD-4722-4BE9-BA35-B45A72FEBEFA}"/>
              </a:ext>
            </a:extLst>
          </p:cNvPr>
          <p:cNvGrpSpPr/>
          <p:nvPr/>
        </p:nvGrpSpPr>
        <p:grpSpPr>
          <a:xfrm>
            <a:off x="7137772" y="3595969"/>
            <a:ext cx="1065934" cy="1015292"/>
            <a:chOff x="7137772" y="3595969"/>
            <a:chExt cx="1065934" cy="1015292"/>
          </a:xfrm>
        </p:grpSpPr>
        <p:sp>
          <p:nvSpPr>
            <p:cNvPr id="129" name="Овал 128">
              <a:extLst>
                <a:ext uri="{FF2B5EF4-FFF2-40B4-BE49-F238E27FC236}">
                  <a16:creationId xmlns:a16="http://schemas.microsoft.com/office/drawing/2014/main" id="{1EFE0ECD-69A5-4F88-95B1-8C59A9E66B39}"/>
                </a:ext>
              </a:extLst>
            </p:cNvPr>
            <p:cNvSpPr/>
            <p:nvPr/>
          </p:nvSpPr>
          <p:spPr>
            <a:xfrm>
              <a:off x="7198066" y="3891388"/>
              <a:ext cx="719873" cy="719873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F5361F20-E9A2-48D1-A92A-F2E4A2FCD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772" y="3595969"/>
              <a:ext cx="1065934" cy="9969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7068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1B9ED-9DE7-4FFA-942B-EBF6C0292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68" y="692150"/>
            <a:ext cx="11011041" cy="1226117"/>
          </a:xfrm>
        </p:spPr>
        <p:txBody>
          <a:bodyPr>
            <a:normAutofit/>
          </a:bodyPr>
          <a:lstStyle/>
          <a:p>
            <a:r>
              <a:rPr lang="ru-RU" dirty="0"/>
              <a:t>Примеры методических рекомендаций </a:t>
            </a:r>
            <a:br>
              <a:rPr lang="ru-RU" dirty="0"/>
            </a:br>
            <a:r>
              <a:rPr lang="ru-RU" dirty="0"/>
              <a:t>и вопросов для рефлексии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D76A50-5C9D-428C-A7B2-DA294293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1992A117-77B5-43B1-A9EB-D7A7085BB6C9}"/>
              </a:ext>
            </a:extLst>
          </p:cNvPr>
          <p:cNvSpPr/>
          <p:nvPr/>
        </p:nvSpPr>
        <p:spPr>
          <a:xfrm>
            <a:off x="1696107" y="2025466"/>
            <a:ext cx="8799785" cy="4140384"/>
          </a:xfrm>
          <a:prstGeom prst="roundRect">
            <a:avLst>
              <a:gd name="adj" fmla="val 3678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EC46C7-6848-4A2E-9A5B-CB855546E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8" t="9790" r="2061" b="11167"/>
          <a:stretch/>
        </p:blipFill>
        <p:spPr bwMode="auto">
          <a:xfrm>
            <a:off x="1854927" y="2219210"/>
            <a:ext cx="8482145" cy="1438513"/>
          </a:xfrm>
          <a:prstGeom prst="round2SameRect">
            <a:avLst>
              <a:gd name="adj1" fmla="val 7608"/>
              <a:gd name="adj2" fmla="val 7636"/>
            </a:avLst>
          </a:prstGeom>
          <a:solidFill>
            <a:schemeClr val="bg1"/>
          </a:solidFill>
          <a:ln w="12700">
            <a:noFill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EDA0E3-26B3-F6E2-E9C5-2EFCC1255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927" y="3681770"/>
            <a:ext cx="8482145" cy="2415398"/>
          </a:xfrm>
          <a:prstGeom prst="round2SameRect">
            <a:avLst>
              <a:gd name="adj1" fmla="val 7608"/>
              <a:gd name="adj2" fmla="val 7636"/>
            </a:avLst>
          </a:prstGeom>
          <a:solidFill>
            <a:schemeClr val="bg1"/>
          </a:solidFill>
          <a:ln w="127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9306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5645A937-91A5-4B36-B62A-6368FBEA167C}"/>
              </a:ext>
            </a:extLst>
          </p:cNvPr>
          <p:cNvSpPr/>
          <p:nvPr/>
        </p:nvSpPr>
        <p:spPr>
          <a:xfrm>
            <a:off x="694165" y="2032684"/>
            <a:ext cx="5330397" cy="3888279"/>
          </a:xfrm>
          <a:prstGeom prst="roundRect">
            <a:avLst>
              <a:gd name="adj" fmla="val 4281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84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defRPr/>
            </a:pPr>
            <a:endParaRPr lang="ru-RU" sz="1400" dirty="0">
              <a:solidFill>
                <a:schemeClr val="tx1"/>
              </a:solidFill>
              <a:cs typeface="SB Sans Text Light"/>
            </a:endParaRPr>
          </a:p>
        </p:txBody>
      </p:sp>
      <p:sp>
        <p:nvSpPr>
          <p:cNvPr id="8" name="Скругленный прямоугольник 3">
            <a:extLst>
              <a:ext uri="{FF2B5EF4-FFF2-40B4-BE49-F238E27FC236}">
                <a16:creationId xmlns:a16="http://schemas.microsoft.com/office/drawing/2014/main" id="{4ADC8925-445F-4734-B50F-CDA3BCDFB96C}"/>
              </a:ext>
            </a:extLst>
          </p:cNvPr>
          <p:cNvSpPr/>
          <p:nvPr/>
        </p:nvSpPr>
        <p:spPr>
          <a:xfrm>
            <a:off x="6166277" y="2032684"/>
            <a:ext cx="5330397" cy="3888280"/>
          </a:xfrm>
          <a:prstGeom prst="roundRect">
            <a:avLst>
              <a:gd name="adj" fmla="val 3826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84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</a:pPr>
            <a:endParaRPr lang="ru-RU" sz="1400" dirty="0">
              <a:solidFill>
                <a:schemeClr val="tx1"/>
              </a:solidFill>
              <a:cs typeface="SB Sans Text Ligh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4CECE-DBEE-4BAF-9156-2CBAAB217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Преимущества для методистов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B1C781-513D-4E34-9E6E-5041DE71C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364" y="1229177"/>
            <a:ext cx="9818252" cy="7306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Сервис помогает собирать все результаты педагогической деятельности </a:t>
            </a:r>
            <a:br>
              <a:rPr lang="ru-RU" sz="1600" dirty="0"/>
            </a:br>
            <a:r>
              <a:rPr lang="ru-RU" sz="1600" dirty="0"/>
              <a:t>в одном месте и находить новые форматы методического сопровождения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9977FB-3757-4836-AE52-47B7CDAC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258BB2-D422-451D-BF46-830F1681D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359112" y="2866075"/>
            <a:ext cx="4978548" cy="2844884"/>
          </a:xfrm>
          <a:prstGeom prst="roundRect">
            <a:avLst>
              <a:gd name="adj" fmla="val 5088"/>
            </a:avLst>
          </a:prstGeom>
          <a:solidFill>
            <a:schemeClr val="bg1"/>
          </a:solidFill>
          <a:ln w="12700">
            <a:noFill/>
          </a:ln>
          <a:effectLst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7B535E-6704-4AC4-95FA-BD052400E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08925" y="2909015"/>
            <a:ext cx="4903400" cy="2801943"/>
          </a:xfrm>
          <a:prstGeom prst="roundRect">
            <a:avLst>
              <a:gd name="adj" fmla="val 5088"/>
            </a:avLst>
          </a:prstGeom>
          <a:solidFill>
            <a:schemeClr val="bg1"/>
          </a:solidFill>
          <a:ln w="12700">
            <a:noFill/>
          </a:ln>
          <a:effectLst/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5760EE84-B163-4DD4-8E1F-48F163997924}"/>
              </a:ext>
            </a:extLst>
          </p:cNvPr>
          <p:cNvGrpSpPr/>
          <p:nvPr/>
        </p:nvGrpSpPr>
        <p:grpSpPr>
          <a:xfrm>
            <a:off x="6359111" y="2236830"/>
            <a:ext cx="400044" cy="400044"/>
            <a:chOff x="3622717" y="4667279"/>
            <a:chExt cx="400044" cy="400044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D58ABB50-9686-410E-926F-74A99F9096D5}"/>
                </a:ext>
              </a:extLst>
            </p:cNvPr>
            <p:cNvSpPr/>
            <p:nvPr/>
          </p:nvSpPr>
          <p:spPr>
            <a:xfrm>
              <a:off x="3622717" y="466727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FC416609-E35A-4011-8D96-1EA864D0C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6915" y="4746389"/>
              <a:ext cx="251381" cy="241823"/>
            </a:xfrm>
            <a:custGeom>
              <a:avLst/>
              <a:gdLst>
                <a:gd name="T0" fmla="*/ 49 w 108"/>
                <a:gd name="T1" fmla="*/ 69 h 104"/>
                <a:gd name="T2" fmla="*/ 49 w 108"/>
                <a:gd name="T3" fmla="*/ 102 h 104"/>
                <a:gd name="T4" fmla="*/ 47 w 108"/>
                <a:gd name="T5" fmla="*/ 104 h 104"/>
                <a:gd name="T6" fmla="*/ 47 w 108"/>
                <a:gd name="T7" fmla="*/ 104 h 104"/>
                <a:gd name="T8" fmla="*/ 5 w 108"/>
                <a:gd name="T9" fmla="*/ 71 h 104"/>
                <a:gd name="T10" fmla="*/ 6 w 108"/>
                <a:gd name="T11" fmla="*/ 69 h 104"/>
                <a:gd name="T12" fmla="*/ 6 w 108"/>
                <a:gd name="T13" fmla="*/ 69 h 104"/>
                <a:gd name="T14" fmla="*/ 38 w 108"/>
                <a:gd name="T15" fmla="*/ 60 h 104"/>
                <a:gd name="T16" fmla="*/ 40 w 108"/>
                <a:gd name="T17" fmla="*/ 61 h 104"/>
                <a:gd name="T18" fmla="*/ 48 w 108"/>
                <a:gd name="T19" fmla="*/ 67 h 104"/>
                <a:gd name="T20" fmla="*/ 49 w 108"/>
                <a:gd name="T21" fmla="*/ 69 h 104"/>
                <a:gd name="T22" fmla="*/ 53 w 108"/>
                <a:gd name="T23" fmla="*/ 0 h 104"/>
                <a:gd name="T24" fmla="*/ 49 w 108"/>
                <a:gd name="T25" fmla="*/ 4 h 104"/>
                <a:gd name="T26" fmla="*/ 49 w 108"/>
                <a:gd name="T27" fmla="*/ 4 h 104"/>
                <a:gd name="T28" fmla="*/ 49 w 108"/>
                <a:gd name="T29" fmla="*/ 32 h 104"/>
                <a:gd name="T30" fmla="*/ 53 w 108"/>
                <a:gd name="T31" fmla="*/ 36 h 104"/>
                <a:gd name="T32" fmla="*/ 69 w 108"/>
                <a:gd name="T33" fmla="*/ 52 h 104"/>
                <a:gd name="T34" fmla="*/ 58 w 108"/>
                <a:gd name="T35" fmla="*/ 67 h 104"/>
                <a:gd name="T36" fmla="*/ 57 w 108"/>
                <a:gd name="T37" fmla="*/ 69 h 104"/>
                <a:gd name="T38" fmla="*/ 57 w 108"/>
                <a:gd name="T39" fmla="*/ 102 h 104"/>
                <a:gd name="T40" fmla="*/ 59 w 108"/>
                <a:gd name="T41" fmla="*/ 104 h 104"/>
                <a:gd name="T42" fmla="*/ 59 w 108"/>
                <a:gd name="T43" fmla="*/ 104 h 104"/>
                <a:gd name="T44" fmla="*/ 105 w 108"/>
                <a:gd name="T45" fmla="*/ 46 h 104"/>
                <a:gd name="T46" fmla="*/ 53 w 108"/>
                <a:gd name="T47" fmla="*/ 0 h 104"/>
                <a:gd name="T48" fmla="*/ 37 w 108"/>
                <a:gd name="T49" fmla="*/ 51 h 104"/>
                <a:gd name="T50" fmla="*/ 39 w 108"/>
                <a:gd name="T51" fmla="*/ 44 h 104"/>
                <a:gd name="T52" fmla="*/ 39 w 108"/>
                <a:gd name="T53" fmla="*/ 44 h 104"/>
                <a:gd name="T54" fmla="*/ 39 w 108"/>
                <a:gd name="T55" fmla="*/ 40 h 104"/>
                <a:gd name="T56" fmla="*/ 38 w 108"/>
                <a:gd name="T57" fmla="*/ 38 h 104"/>
                <a:gd name="T58" fmla="*/ 13 w 108"/>
                <a:gd name="T59" fmla="*/ 25 h 104"/>
                <a:gd name="T60" fmla="*/ 8 w 108"/>
                <a:gd name="T61" fmla="*/ 26 h 104"/>
                <a:gd name="T62" fmla="*/ 8 w 108"/>
                <a:gd name="T63" fmla="*/ 26 h 104"/>
                <a:gd name="T64" fmla="*/ 2 w 108"/>
                <a:gd name="T65" fmla="*/ 59 h 104"/>
                <a:gd name="T66" fmla="*/ 4 w 108"/>
                <a:gd name="T67" fmla="*/ 61 h 104"/>
                <a:gd name="T68" fmla="*/ 4 w 108"/>
                <a:gd name="T69" fmla="*/ 61 h 104"/>
                <a:gd name="T70" fmla="*/ 36 w 108"/>
                <a:gd name="T71" fmla="*/ 52 h 104"/>
                <a:gd name="T72" fmla="*/ 37 w 108"/>
                <a:gd name="T73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04">
                  <a:moveTo>
                    <a:pt x="49" y="69"/>
                  </a:moveTo>
                  <a:cubicBezTo>
                    <a:pt x="49" y="102"/>
                    <a:pt x="49" y="102"/>
                    <a:pt x="49" y="102"/>
                  </a:cubicBezTo>
                  <a:cubicBezTo>
                    <a:pt x="49" y="103"/>
                    <a:pt x="48" y="104"/>
                    <a:pt x="47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28" y="101"/>
                    <a:pt x="12" y="89"/>
                    <a:pt x="5" y="71"/>
                  </a:cubicBezTo>
                  <a:cubicBezTo>
                    <a:pt x="4" y="70"/>
                    <a:pt x="5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9" y="60"/>
                    <a:pt x="40" y="61"/>
                  </a:cubicBezTo>
                  <a:cubicBezTo>
                    <a:pt x="42" y="64"/>
                    <a:pt x="44" y="66"/>
                    <a:pt x="48" y="67"/>
                  </a:cubicBezTo>
                  <a:cubicBezTo>
                    <a:pt x="48" y="67"/>
                    <a:pt x="49" y="68"/>
                    <a:pt x="49" y="69"/>
                  </a:cubicBezTo>
                  <a:close/>
                  <a:moveTo>
                    <a:pt x="53" y="0"/>
                  </a:moveTo>
                  <a:cubicBezTo>
                    <a:pt x="51" y="0"/>
                    <a:pt x="49" y="2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62" y="36"/>
                    <a:pt x="69" y="43"/>
                    <a:pt x="69" y="52"/>
                  </a:cubicBezTo>
                  <a:cubicBezTo>
                    <a:pt x="69" y="59"/>
                    <a:pt x="65" y="65"/>
                    <a:pt x="58" y="67"/>
                  </a:cubicBezTo>
                  <a:cubicBezTo>
                    <a:pt x="58" y="67"/>
                    <a:pt x="57" y="68"/>
                    <a:pt x="57" y="69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3"/>
                    <a:pt x="58" y="104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88" y="100"/>
                    <a:pt x="108" y="74"/>
                    <a:pt x="105" y="46"/>
                  </a:cubicBezTo>
                  <a:cubicBezTo>
                    <a:pt x="102" y="20"/>
                    <a:pt x="79" y="0"/>
                    <a:pt x="53" y="0"/>
                  </a:cubicBezTo>
                  <a:close/>
                  <a:moveTo>
                    <a:pt x="37" y="51"/>
                  </a:moveTo>
                  <a:cubicBezTo>
                    <a:pt x="37" y="48"/>
                    <a:pt x="38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40" y="43"/>
                    <a:pt x="40" y="41"/>
                    <a:pt x="39" y="40"/>
                  </a:cubicBezTo>
                  <a:cubicBezTo>
                    <a:pt x="38" y="39"/>
                    <a:pt x="38" y="39"/>
                    <a:pt x="38" y="38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3"/>
                    <a:pt x="9" y="24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36"/>
                    <a:pt x="0" y="48"/>
                    <a:pt x="2" y="59"/>
                  </a:cubicBezTo>
                  <a:cubicBezTo>
                    <a:pt x="2" y="60"/>
                    <a:pt x="3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7" y="52"/>
                    <a:pt x="3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5DDAD97-AE17-4A67-A613-DA7CDCDC5C62}"/>
              </a:ext>
            </a:extLst>
          </p:cNvPr>
          <p:cNvSpPr txBox="1"/>
          <p:nvPr/>
        </p:nvSpPr>
        <p:spPr>
          <a:xfrm>
            <a:off x="1383167" y="2220747"/>
            <a:ext cx="4631411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defRPr/>
            </a:pPr>
            <a:r>
              <a:rPr lang="ru-RU" sz="1300" dirty="0">
                <a:solidFill>
                  <a:schemeClr val="tx1"/>
                </a:solidFill>
                <a:cs typeface="SB Sans Text Light"/>
              </a:rPr>
              <a:t>Возможность создавать группы для наставничества и приглашать в них по реферальной ссылке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00E20C-5240-4FDA-9AC2-86EE4024969B}"/>
              </a:ext>
            </a:extLst>
          </p:cNvPr>
          <p:cNvSpPr txBox="1"/>
          <p:nvPr/>
        </p:nvSpPr>
        <p:spPr>
          <a:xfrm>
            <a:off x="6851754" y="2220747"/>
            <a:ext cx="4719118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</a:pPr>
            <a:r>
              <a:rPr lang="ru-RU" sz="1300" dirty="0">
                <a:solidFill>
                  <a:schemeClr val="tx1"/>
                </a:solidFill>
                <a:cs typeface="SB Sans Text Light"/>
              </a:rPr>
              <a:t>Статистика по группе, школе и выбранному преподавателю за определённый период</a:t>
            </a: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6E02E637-436A-4964-914F-401089AC01B8}"/>
              </a:ext>
            </a:extLst>
          </p:cNvPr>
          <p:cNvGrpSpPr/>
          <p:nvPr/>
        </p:nvGrpSpPr>
        <p:grpSpPr>
          <a:xfrm>
            <a:off x="908925" y="2236830"/>
            <a:ext cx="400044" cy="400044"/>
            <a:chOff x="908925" y="2173459"/>
            <a:chExt cx="400044" cy="400044"/>
          </a:xfrm>
        </p:grpSpPr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4788ADFB-11DA-4550-88BE-6FEFE36006A9}"/>
                </a:ext>
              </a:extLst>
            </p:cNvPr>
            <p:cNvSpPr/>
            <p:nvPr/>
          </p:nvSpPr>
          <p:spPr>
            <a:xfrm>
              <a:off x="908925" y="217345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C3C34643-0F87-4817-A350-57B8D3C8AC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817" y="2245773"/>
              <a:ext cx="237501" cy="237501"/>
            </a:xfrm>
            <a:custGeom>
              <a:avLst/>
              <a:gdLst>
                <a:gd name="T0" fmla="*/ 104 w 106"/>
                <a:gd name="T1" fmla="*/ 100 h 106"/>
                <a:gd name="T2" fmla="*/ 103 w 106"/>
                <a:gd name="T3" fmla="*/ 105 h 106"/>
                <a:gd name="T4" fmla="*/ 101 w 106"/>
                <a:gd name="T5" fmla="*/ 106 h 106"/>
                <a:gd name="T6" fmla="*/ 5 w 106"/>
                <a:gd name="T7" fmla="*/ 106 h 106"/>
                <a:gd name="T8" fmla="*/ 1 w 106"/>
                <a:gd name="T9" fmla="*/ 102 h 106"/>
                <a:gd name="T10" fmla="*/ 2 w 106"/>
                <a:gd name="T11" fmla="*/ 100 h 106"/>
                <a:gd name="T12" fmla="*/ 16 w 106"/>
                <a:gd name="T13" fmla="*/ 89 h 106"/>
                <a:gd name="T14" fmla="*/ 14 w 106"/>
                <a:gd name="T15" fmla="*/ 61 h 106"/>
                <a:gd name="T16" fmla="*/ 42 w 106"/>
                <a:gd name="T17" fmla="*/ 59 h 106"/>
                <a:gd name="T18" fmla="*/ 44 w 106"/>
                <a:gd name="T19" fmla="*/ 87 h 106"/>
                <a:gd name="T20" fmla="*/ 42 w 106"/>
                <a:gd name="T21" fmla="*/ 89 h 106"/>
                <a:gd name="T22" fmla="*/ 53 w 106"/>
                <a:gd name="T23" fmla="*/ 96 h 106"/>
                <a:gd name="T24" fmla="*/ 63 w 106"/>
                <a:gd name="T25" fmla="*/ 89 h 106"/>
                <a:gd name="T26" fmla="*/ 62 w 106"/>
                <a:gd name="T27" fmla="*/ 61 h 106"/>
                <a:gd name="T28" fmla="*/ 90 w 106"/>
                <a:gd name="T29" fmla="*/ 59 h 106"/>
                <a:gd name="T30" fmla="*/ 92 w 106"/>
                <a:gd name="T31" fmla="*/ 87 h 106"/>
                <a:gd name="T32" fmla="*/ 90 w 106"/>
                <a:gd name="T33" fmla="*/ 89 h 106"/>
                <a:gd name="T34" fmla="*/ 104 w 106"/>
                <a:gd name="T35" fmla="*/ 100 h 106"/>
                <a:gd name="T36" fmla="*/ 3 w 106"/>
                <a:gd name="T37" fmla="*/ 53 h 106"/>
                <a:gd name="T38" fmla="*/ 8 w 106"/>
                <a:gd name="T39" fmla="*/ 52 h 106"/>
                <a:gd name="T40" fmla="*/ 8 w 106"/>
                <a:gd name="T41" fmla="*/ 52 h 106"/>
                <a:gd name="T42" fmla="*/ 45 w 106"/>
                <a:gd name="T43" fmla="*/ 47 h 106"/>
                <a:gd name="T44" fmla="*/ 50 w 106"/>
                <a:gd name="T45" fmla="*/ 52 h 106"/>
                <a:gd name="T46" fmla="*/ 55 w 106"/>
                <a:gd name="T47" fmla="*/ 53 h 106"/>
                <a:gd name="T48" fmla="*/ 56 w 106"/>
                <a:gd name="T49" fmla="*/ 52 h 106"/>
                <a:gd name="T50" fmla="*/ 93 w 106"/>
                <a:gd name="T51" fmla="*/ 47 h 106"/>
                <a:gd name="T52" fmla="*/ 98 w 106"/>
                <a:gd name="T53" fmla="*/ 52 h 106"/>
                <a:gd name="T54" fmla="*/ 103 w 106"/>
                <a:gd name="T55" fmla="*/ 53 h 106"/>
                <a:gd name="T56" fmla="*/ 104 w 106"/>
                <a:gd name="T57" fmla="*/ 48 h 106"/>
                <a:gd name="T58" fmla="*/ 91 w 106"/>
                <a:gd name="T59" fmla="*/ 37 h 106"/>
                <a:gd name="T60" fmla="*/ 92 w 106"/>
                <a:gd name="T61" fmla="*/ 9 h 106"/>
                <a:gd name="T62" fmla="*/ 64 w 106"/>
                <a:gd name="T63" fmla="*/ 7 h 106"/>
                <a:gd name="T64" fmla="*/ 62 w 106"/>
                <a:gd name="T65" fmla="*/ 35 h 106"/>
                <a:gd name="T66" fmla="*/ 64 w 106"/>
                <a:gd name="T67" fmla="*/ 37 h 106"/>
                <a:gd name="T68" fmla="*/ 53 w 106"/>
                <a:gd name="T69" fmla="*/ 44 h 106"/>
                <a:gd name="T70" fmla="*/ 43 w 106"/>
                <a:gd name="T71" fmla="*/ 37 h 106"/>
                <a:gd name="T72" fmla="*/ 44 w 106"/>
                <a:gd name="T73" fmla="*/ 9 h 106"/>
                <a:gd name="T74" fmla="*/ 16 w 106"/>
                <a:gd name="T75" fmla="*/ 7 h 106"/>
                <a:gd name="T76" fmla="*/ 14 w 106"/>
                <a:gd name="T77" fmla="*/ 35 h 106"/>
                <a:gd name="T78" fmla="*/ 16 w 106"/>
                <a:gd name="T79" fmla="*/ 37 h 106"/>
                <a:gd name="T80" fmla="*/ 2 w 106"/>
                <a:gd name="T81" fmla="*/ 48 h 106"/>
                <a:gd name="T82" fmla="*/ 3 w 106"/>
                <a:gd name="T8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106">
                  <a:moveTo>
                    <a:pt x="104" y="100"/>
                  </a:moveTo>
                  <a:cubicBezTo>
                    <a:pt x="106" y="101"/>
                    <a:pt x="105" y="104"/>
                    <a:pt x="103" y="105"/>
                  </a:cubicBezTo>
                  <a:cubicBezTo>
                    <a:pt x="103" y="106"/>
                    <a:pt x="102" y="106"/>
                    <a:pt x="101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3" y="106"/>
                    <a:pt x="1" y="104"/>
                    <a:pt x="1" y="102"/>
                  </a:cubicBezTo>
                  <a:cubicBezTo>
                    <a:pt x="1" y="101"/>
                    <a:pt x="1" y="100"/>
                    <a:pt x="2" y="100"/>
                  </a:cubicBezTo>
                  <a:cubicBezTo>
                    <a:pt x="5" y="95"/>
                    <a:pt x="10" y="91"/>
                    <a:pt x="16" y="89"/>
                  </a:cubicBezTo>
                  <a:cubicBezTo>
                    <a:pt x="7" y="81"/>
                    <a:pt x="7" y="69"/>
                    <a:pt x="14" y="61"/>
                  </a:cubicBezTo>
                  <a:cubicBezTo>
                    <a:pt x="22" y="52"/>
                    <a:pt x="34" y="52"/>
                    <a:pt x="42" y="59"/>
                  </a:cubicBezTo>
                  <a:cubicBezTo>
                    <a:pt x="51" y="67"/>
                    <a:pt x="51" y="79"/>
                    <a:pt x="44" y="87"/>
                  </a:cubicBezTo>
                  <a:cubicBezTo>
                    <a:pt x="43" y="88"/>
                    <a:pt x="43" y="88"/>
                    <a:pt x="42" y="89"/>
                  </a:cubicBezTo>
                  <a:cubicBezTo>
                    <a:pt x="46" y="90"/>
                    <a:pt x="50" y="93"/>
                    <a:pt x="53" y="96"/>
                  </a:cubicBezTo>
                  <a:cubicBezTo>
                    <a:pt x="56" y="93"/>
                    <a:pt x="60" y="90"/>
                    <a:pt x="63" y="89"/>
                  </a:cubicBezTo>
                  <a:cubicBezTo>
                    <a:pt x="55" y="81"/>
                    <a:pt x="55" y="69"/>
                    <a:pt x="62" y="61"/>
                  </a:cubicBezTo>
                  <a:cubicBezTo>
                    <a:pt x="70" y="52"/>
                    <a:pt x="82" y="52"/>
                    <a:pt x="90" y="59"/>
                  </a:cubicBezTo>
                  <a:cubicBezTo>
                    <a:pt x="99" y="67"/>
                    <a:pt x="99" y="79"/>
                    <a:pt x="92" y="87"/>
                  </a:cubicBezTo>
                  <a:cubicBezTo>
                    <a:pt x="91" y="88"/>
                    <a:pt x="91" y="88"/>
                    <a:pt x="90" y="89"/>
                  </a:cubicBezTo>
                  <a:cubicBezTo>
                    <a:pt x="96" y="91"/>
                    <a:pt x="101" y="95"/>
                    <a:pt x="104" y="100"/>
                  </a:cubicBezTo>
                  <a:close/>
                  <a:moveTo>
                    <a:pt x="3" y="53"/>
                  </a:moveTo>
                  <a:cubicBezTo>
                    <a:pt x="4" y="55"/>
                    <a:pt x="7" y="54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7" y="41"/>
                    <a:pt x="33" y="39"/>
                    <a:pt x="45" y="47"/>
                  </a:cubicBezTo>
                  <a:cubicBezTo>
                    <a:pt x="47" y="49"/>
                    <a:pt x="48" y="50"/>
                    <a:pt x="50" y="52"/>
                  </a:cubicBezTo>
                  <a:cubicBezTo>
                    <a:pt x="51" y="54"/>
                    <a:pt x="54" y="55"/>
                    <a:pt x="55" y="53"/>
                  </a:cubicBezTo>
                  <a:cubicBezTo>
                    <a:pt x="56" y="53"/>
                    <a:pt x="56" y="53"/>
                    <a:pt x="56" y="52"/>
                  </a:cubicBezTo>
                  <a:cubicBezTo>
                    <a:pt x="65" y="41"/>
                    <a:pt x="81" y="39"/>
                    <a:pt x="93" y="47"/>
                  </a:cubicBezTo>
                  <a:cubicBezTo>
                    <a:pt x="95" y="49"/>
                    <a:pt x="96" y="50"/>
                    <a:pt x="98" y="52"/>
                  </a:cubicBezTo>
                  <a:cubicBezTo>
                    <a:pt x="99" y="54"/>
                    <a:pt x="102" y="55"/>
                    <a:pt x="103" y="53"/>
                  </a:cubicBezTo>
                  <a:cubicBezTo>
                    <a:pt x="105" y="52"/>
                    <a:pt x="106" y="49"/>
                    <a:pt x="104" y="48"/>
                  </a:cubicBezTo>
                  <a:cubicBezTo>
                    <a:pt x="101" y="43"/>
                    <a:pt x="96" y="39"/>
                    <a:pt x="91" y="37"/>
                  </a:cubicBezTo>
                  <a:cubicBezTo>
                    <a:pt x="99" y="29"/>
                    <a:pt x="99" y="17"/>
                    <a:pt x="92" y="9"/>
                  </a:cubicBezTo>
                  <a:cubicBezTo>
                    <a:pt x="84" y="0"/>
                    <a:pt x="72" y="0"/>
                    <a:pt x="64" y="7"/>
                  </a:cubicBezTo>
                  <a:cubicBezTo>
                    <a:pt x="55" y="15"/>
                    <a:pt x="55" y="27"/>
                    <a:pt x="62" y="35"/>
                  </a:cubicBezTo>
                  <a:cubicBezTo>
                    <a:pt x="63" y="36"/>
                    <a:pt x="63" y="36"/>
                    <a:pt x="64" y="37"/>
                  </a:cubicBezTo>
                  <a:cubicBezTo>
                    <a:pt x="60" y="38"/>
                    <a:pt x="56" y="41"/>
                    <a:pt x="53" y="44"/>
                  </a:cubicBezTo>
                  <a:cubicBezTo>
                    <a:pt x="50" y="41"/>
                    <a:pt x="46" y="38"/>
                    <a:pt x="43" y="37"/>
                  </a:cubicBezTo>
                  <a:cubicBezTo>
                    <a:pt x="51" y="29"/>
                    <a:pt x="51" y="17"/>
                    <a:pt x="44" y="9"/>
                  </a:cubicBezTo>
                  <a:cubicBezTo>
                    <a:pt x="36" y="0"/>
                    <a:pt x="24" y="0"/>
                    <a:pt x="16" y="7"/>
                  </a:cubicBezTo>
                  <a:cubicBezTo>
                    <a:pt x="7" y="15"/>
                    <a:pt x="7" y="27"/>
                    <a:pt x="14" y="35"/>
                  </a:cubicBezTo>
                  <a:cubicBezTo>
                    <a:pt x="15" y="36"/>
                    <a:pt x="15" y="36"/>
                    <a:pt x="16" y="37"/>
                  </a:cubicBezTo>
                  <a:cubicBezTo>
                    <a:pt x="10" y="39"/>
                    <a:pt x="5" y="43"/>
                    <a:pt x="2" y="48"/>
                  </a:cubicBezTo>
                  <a:cubicBezTo>
                    <a:pt x="0" y="49"/>
                    <a:pt x="1" y="52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E4EADBA-E7F0-4FF1-AA57-2EEE7881D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588954" y="506382"/>
            <a:ext cx="1907723" cy="74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20841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5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E54A83-A059-4281-AD12-3B92B5D12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Образовательная программа для методистов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2A5FD34-48CD-4838-9503-0715E9009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Скругленный прямоугольник 3">
            <a:extLst>
              <a:ext uri="{FF2B5EF4-FFF2-40B4-BE49-F238E27FC236}">
                <a16:creationId xmlns:a16="http://schemas.microsoft.com/office/drawing/2014/main" id="{EA74691C-3FA7-46AB-AFB5-559C558A582D}"/>
              </a:ext>
            </a:extLst>
          </p:cNvPr>
          <p:cNvSpPr/>
          <p:nvPr/>
        </p:nvSpPr>
        <p:spPr>
          <a:xfrm>
            <a:off x="695324" y="1449388"/>
            <a:ext cx="5063449" cy="230548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04.02.2026 </a:t>
            </a:r>
            <a:r>
              <a:rPr lang="ru-RU" sz="2000" b="1" dirty="0">
                <a:solidFill>
                  <a:srgbClr val="0845A6"/>
                </a:solidFill>
              </a:rPr>
              <a:t>15:00</a:t>
            </a:r>
            <a:endParaRPr lang="ru-RU" sz="2800" b="1" dirty="0">
              <a:solidFill>
                <a:srgbClr val="0845A6"/>
              </a:solidFill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endParaRPr lang="ru-RU" sz="1600" dirty="0">
              <a:solidFill>
                <a:schemeClr val="tx1"/>
              </a:solidFill>
              <a:cs typeface="SB Sans Text Ligh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174932-3B3C-45B6-B8C3-F43681BD3087}"/>
              </a:ext>
            </a:extLst>
          </p:cNvPr>
          <p:cNvSpPr txBox="1"/>
          <p:nvPr/>
        </p:nvSpPr>
        <p:spPr>
          <a:xfrm>
            <a:off x="817124" y="2350851"/>
            <a:ext cx="45622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Вводный вебинар «Что такое Ассистент преподавателя? Работа </a:t>
            </a:r>
          </a:p>
          <a:p>
            <a:r>
              <a:rPr lang="ru-RU" sz="1600" dirty="0"/>
              <a:t>в кабинете Супер-Завуча»</a:t>
            </a:r>
          </a:p>
          <a:p>
            <a:endParaRPr lang="ru-RU" sz="1600" dirty="0"/>
          </a:p>
          <a:p>
            <a:r>
              <a:rPr lang="ru-RU" sz="1200" i="1" dirty="0">
                <a:solidFill>
                  <a:srgbClr val="0845A6"/>
                </a:solidFill>
              </a:rPr>
              <a:t>Антонова С.Ю</a:t>
            </a:r>
            <a:r>
              <a:rPr lang="ru-RU" sz="1200" i="1" dirty="0"/>
              <a:t>., методист ООО «</a:t>
            </a:r>
            <a:r>
              <a:rPr lang="ru-RU" sz="1200" i="1" dirty="0" err="1"/>
              <a:t>Сберобразование</a:t>
            </a:r>
            <a:r>
              <a:rPr lang="ru-RU" sz="1200" i="1" dirty="0"/>
              <a:t>», </a:t>
            </a:r>
            <a:r>
              <a:rPr lang="ru-RU" sz="1200" i="1" dirty="0" err="1"/>
              <a:t>канд.пед.наук</a:t>
            </a:r>
            <a:r>
              <a:rPr lang="ru-RU" sz="1200" i="1" dirty="0"/>
              <a:t>, почетный работник Просвещения РФ</a:t>
            </a:r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7" name="Скругленный прямоугольник 3">
            <a:extLst>
              <a:ext uri="{FF2B5EF4-FFF2-40B4-BE49-F238E27FC236}">
                <a16:creationId xmlns:a16="http://schemas.microsoft.com/office/drawing/2014/main" id="{706F4BE6-D0BC-4424-82FF-2366F174E6E4}"/>
              </a:ext>
            </a:extLst>
          </p:cNvPr>
          <p:cNvSpPr/>
          <p:nvPr/>
        </p:nvSpPr>
        <p:spPr>
          <a:xfrm>
            <a:off x="5950913" y="1449388"/>
            <a:ext cx="5063449" cy="230548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10.02.2026 </a:t>
            </a:r>
            <a:r>
              <a:rPr lang="ru-RU" sz="2000" b="1" dirty="0">
                <a:solidFill>
                  <a:srgbClr val="0845A6"/>
                </a:solidFill>
              </a:rPr>
              <a:t>15:00</a:t>
            </a:r>
            <a:r>
              <a:rPr lang="ru-RU" sz="20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 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endParaRPr lang="ru-RU" sz="1600" dirty="0">
              <a:solidFill>
                <a:schemeClr val="tx1"/>
              </a:solidFill>
              <a:cs typeface="SB Sans Text Light"/>
            </a:endParaRPr>
          </a:p>
        </p:txBody>
      </p:sp>
      <p:sp>
        <p:nvSpPr>
          <p:cNvPr id="8" name="Скругленный прямоугольник 3">
            <a:extLst>
              <a:ext uri="{FF2B5EF4-FFF2-40B4-BE49-F238E27FC236}">
                <a16:creationId xmlns:a16="http://schemas.microsoft.com/office/drawing/2014/main" id="{B593B92A-D4F7-4CD0-8718-0C13936494E3}"/>
              </a:ext>
            </a:extLst>
          </p:cNvPr>
          <p:cNvSpPr/>
          <p:nvPr/>
        </p:nvSpPr>
        <p:spPr>
          <a:xfrm>
            <a:off x="695323" y="4019946"/>
            <a:ext cx="5063449" cy="223493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17.02.2026  </a:t>
            </a:r>
            <a:r>
              <a:rPr lang="ru-RU" sz="2000" b="1" dirty="0">
                <a:solidFill>
                  <a:srgbClr val="0845A6"/>
                </a:solidFill>
              </a:rPr>
              <a:t>15:00</a:t>
            </a:r>
            <a:endParaRPr lang="ru-RU" sz="2800" b="1" dirty="0">
              <a:solidFill>
                <a:srgbClr val="0845A6"/>
              </a:solidFill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endParaRPr lang="ru-RU" sz="1600" dirty="0">
              <a:solidFill>
                <a:schemeClr val="tx1"/>
              </a:solidFill>
              <a:cs typeface="SB Sans Text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186BE-ED80-4830-AB6D-4D0CF9A0AAF6}"/>
              </a:ext>
            </a:extLst>
          </p:cNvPr>
          <p:cNvSpPr txBox="1"/>
          <p:nvPr/>
        </p:nvSpPr>
        <p:spPr>
          <a:xfrm>
            <a:off x="6096000" y="2142509"/>
            <a:ext cx="45622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Мастер-класс «</a:t>
            </a:r>
            <a:r>
              <a:rPr lang="ru-RU" sz="1600" dirty="0">
                <a:solidFill>
                  <a:srgbClr val="0F1115"/>
                </a:solidFill>
              </a:rPr>
              <a:t>Методические модели сопровождения с помощью Ассистента преподавателя</a:t>
            </a:r>
            <a:r>
              <a:rPr lang="ru-RU" sz="1600" dirty="0"/>
              <a:t>»</a:t>
            </a:r>
          </a:p>
          <a:p>
            <a:endParaRPr lang="ru-RU" sz="1600" dirty="0"/>
          </a:p>
          <a:p>
            <a:r>
              <a:rPr lang="ru-RU" sz="1200" i="1" dirty="0" err="1">
                <a:solidFill>
                  <a:srgbClr val="0845A6"/>
                </a:solidFill>
              </a:rPr>
              <a:t>Лихошерст</a:t>
            </a:r>
            <a:r>
              <a:rPr lang="ru-RU" sz="1200" i="1" dirty="0">
                <a:solidFill>
                  <a:srgbClr val="0845A6"/>
                </a:solidFill>
              </a:rPr>
              <a:t> Н.В</a:t>
            </a:r>
            <a:r>
              <a:rPr lang="ru-RU" sz="1200" i="1" dirty="0"/>
              <a:t>., методист ООО «</a:t>
            </a:r>
            <a:r>
              <a:rPr lang="ru-RU" sz="1200" i="1" dirty="0" err="1"/>
              <a:t>Сберобразование</a:t>
            </a:r>
            <a:r>
              <a:rPr lang="ru-RU" sz="1200" i="1" dirty="0"/>
              <a:t>», победитель Всероссийского конкурса «Лучшие учителя России» </a:t>
            </a:r>
            <a:endParaRPr lang="ru-RU" dirty="0"/>
          </a:p>
          <a:p>
            <a:endParaRPr lang="ru-RU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E04925-605B-409E-9F75-0E63172C2A42}"/>
              </a:ext>
            </a:extLst>
          </p:cNvPr>
          <p:cNvSpPr txBox="1"/>
          <p:nvPr/>
        </p:nvSpPr>
        <p:spPr>
          <a:xfrm>
            <a:off x="817124" y="4719853"/>
            <a:ext cx="45622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Практическая работа «Разбор методических кейсов вместе </a:t>
            </a:r>
            <a:br>
              <a:rPr lang="ru-RU" sz="1600" dirty="0"/>
            </a:br>
            <a:r>
              <a:rPr lang="ru-RU" sz="1600" dirty="0"/>
              <a:t>с Ассистентом преподавателя»</a:t>
            </a:r>
          </a:p>
          <a:p>
            <a:endParaRPr lang="ru-RU" sz="1600" dirty="0"/>
          </a:p>
          <a:p>
            <a:pPr lvl="0"/>
            <a:r>
              <a:rPr lang="ru-RU" sz="1200" i="1" dirty="0">
                <a:solidFill>
                  <a:srgbClr val="0845A6"/>
                </a:solidFill>
              </a:rPr>
              <a:t>Антонова С.Ю</a:t>
            </a:r>
            <a:r>
              <a:rPr lang="ru-RU" sz="1200" i="1" dirty="0">
                <a:solidFill>
                  <a:srgbClr val="000000"/>
                </a:solidFill>
              </a:rPr>
              <a:t>., методист ООО «</a:t>
            </a:r>
            <a:r>
              <a:rPr lang="ru-RU" sz="1200" i="1" dirty="0" err="1">
                <a:solidFill>
                  <a:srgbClr val="000000"/>
                </a:solidFill>
              </a:rPr>
              <a:t>Сберобразование</a:t>
            </a:r>
            <a:r>
              <a:rPr lang="ru-RU" sz="1200" i="1" dirty="0">
                <a:solidFill>
                  <a:srgbClr val="000000"/>
                </a:solidFill>
              </a:rPr>
              <a:t>», </a:t>
            </a:r>
            <a:r>
              <a:rPr lang="ru-RU" sz="1200" i="1" dirty="0" err="1">
                <a:solidFill>
                  <a:srgbClr val="000000"/>
                </a:solidFill>
              </a:rPr>
              <a:t>канд.пед.наук</a:t>
            </a:r>
            <a:r>
              <a:rPr lang="ru-RU" sz="1200" i="1" dirty="0">
                <a:solidFill>
                  <a:srgbClr val="000000"/>
                </a:solidFill>
              </a:rPr>
              <a:t>, почетный работник Просвещения РФ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35674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Аналитика занятий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5325" y="1449388"/>
            <a:ext cx="3492500" cy="203489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01</a:t>
            </a:r>
            <a:r>
              <a:rPr lang="ru-RU" sz="16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 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dirty="0">
                <a:solidFill>
                  <a:schemeClr val="tx1"/>
                </a:solidFill>
                <a:cs typeface="SB Sans Text Light"/>
              </a:rPr>
              <a:t>Обеспечивает прозрачность образовательного процесса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49751" y="1449388"/>
            <a:ext cx="3492500" cy="203489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02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dirty="0">
                <a:solidFill>
                  <a:schemeClr val="tx1"/>
                </a:solidFill>
                <a:cs typeface="SB Sans Text Light"/>
              </a:rPr>
              <a:t>Оцифровывает профессиональный рост педагогов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95325" y="3674705"/>
            <a:ext cx="3492500" cy="203489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03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dirty="0">
                <a:solidFill>
                  <a:schemeClr val="tx1"/>
                </a:solidFill>
                <a:cs typeface="SB Sans Text Light"/>
              </a:rPr>
              <a:t>Оптимизирует расходы </a:t>
            </a:r>
            <a:br>
              <a:rPr lang="ru-RU" sz="1600" dirty="0">
                <a:solidFill>
                  <a:schemeClr val="tx1"/>
                </a:solidFill>
                <a:cs typeface="SB Sans Text Light"/>
              </a:rPr>
            </a:br>
            <a:r>
              <a:rPr lang="ru-RU" sz="1600" dirty="0">
                <a:solidFill>
                  <a:schemeClr val="tx1"/>
                </a:solidFill>
                <a:cs typeface="SB Sans Text Light"/>
              </a:rPr>
              <a:t>на методические ресурсы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9751" y="3674705"/>
            <a:ext cx="3492500" cy="2034899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b="1" dirty="0">
                <a:gradFill>
                  <a:gsLst>
                    <a:gs pos="0">
                      <a:srgbClr val="179CE9">
                        <a:alpha val="19000"/>
                      </a:srgb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rPr>
              <a:t>04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1600" dirty="0">
                <a:solidFill>
                  <a:schemeClr val="tx1"/>
                </a:solidFill>
                <a:cs typeface="SB Sans Text Light"/>
              </a:rPr>
              <a:t>Повышает эффективность </a:t>
            </a:r>
            <a:br>
              <a:rPr lang="ru-RU" sz="1600" dirty="0">
                <a:solidFill>
                  <a:schemeClr val="tx1"/>
                </a:solidFill>
                <a:cs typeface="SB Sans Text Light"/>
              </a:rPr>
            </a:br>
            <a:r>
              <a:rPr lang="ru-RU" sz="1600" dirty="0">
                <a:solidFill>
                  <a:schemeClr val="tx1"/>
                </a:solidFill>
                <a:cs typeface="SB Sans Text Light"/>
              </a:rPr>
              <a:t>и результативность </a:t>
            </a:r>
            <a:br>
              <a:rPr lang="ru-RU" sz="1600" dirty="0">
                <a:solidFill>
                  <a:schemeClr val="tx1"/>
                </a:solidFill>
                <a:cs typeface="SB Sans Text Light"/>
              </a:rPr>
            </a:br>
            <a:r>
              <a:rPr lang="ru-RU" sz="1600" dirty="0">
                <a:solidFill>
                  <a:schemeClr val="tx1"/>
                </a:solidFill>
                <a:cs typeface="SB Sans Text Light"/>
              </a:rPr>
              <a:t>учебного процесса</a:t>
            </a:r>
          </a:p>
        </p:txBody>
      </p:sp>
      <p:sp>
        <p:nvSpPr>
          <p:cNvPr id="14" name="Скругленный прямоугольник 4">
            <a:extLst>
              <a:ext uri="{FF2B5EF4-FFF2-40B4-BE49-F238E27FC236}">
                <a16:creationId xmlns:a16="http://schemas.microsoft.com/office/drawing/2014/main" id="{3B4A91E3-8E44-46EA-84BC-6A1D0B301C56}"/>
              </a:ext>
            </a:extLst>
          </p:cNvPr>
          <p:cNvSpPr/>
          <p:nvPr/>
        </p:nvSpPr>
        <p:spPr>
          <a:xfrm>
            <a:off x="8004177" y="1449388"/>
            <a:ext cx="3492500" cy="4260216"/>
          </a:xfrm>
          <a:prstGeom prst="roundRect">
            <a:avLst>
              <a:gd name="adj" fmla="val 4714"/>
            </a:avLst>
          </a:prstGeom>
          <a:solidFill>
            <a:srgbClr val="0846A6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t"/>
          <a:lstStyle/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В 10 раз больше</a:t>
            </a:r>
            <a:b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  <a:latin typeface="+mj-lt"/>
              </a:rPr>
            </a:br>
            <a:r>
              <a:rPr lang="ru-RU" sz="1400" dirty="0">
                <a:solidFill>
                  <a:schemeClr val="bg1"/>
                </a:solidFill>
                <a:cs typeface="SB Sans Text Light"/>
              </a:rPr>
              <a:t>педагогов может сопровождать один методист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  <a:defRPr/>
            </a:pPr>
            <a:endParaRPr lang="ru-RU" sz="1400" dirty="0">
              <a:solidFill>
                <a:schemeClr val="bg1"/>
              </a:solidFill>
              <a:cs typeface="SB Sans Text Light"/>
            </a:endParaRPr>
          </a:p>
          <a:p>
            <a:pPr>
              <a:spcBef>
                <a:spcPts val="600"/>
              </a:spcBef>
              <a:buClr>
                <a:schemeClr val="accent1"/>
              </a:buClr>
              <a:buSzPct val="120000"/>
            </a:pPr>
            <a: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  <a:t>На 30% меньше</a:t>
            </a:r>
            <a:br>
              <a:rPr lang="ru-RU" sz="2800" dirty="0"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lt"/>
              </a:rPr>
            </a:br>
            <a:r>
              <a:rPr lang="ru-RU" sz="1400" dirty="0">
                <a:solidFill>
                  <a:schemeClr val="bg1"/>
                </a:solidFill>
                <a:cs typeface="SB Sans Text Light"/>
              </a:rPr>
              <a:t>затраты на методическую работу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788757D-BFE3-481B-8216-593BD9BBA2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352" y="3121522"/>
            <a:ext cx="2933323" cy="2933323"/>
          </a:xfrm>
          <a:prstGeom prst="rect">
            <a:avLst/>
          </a:prstGeom>
        </p:spPr>
      </p:pic>
      <p:sp>
        <p:nvSpPr>
          <p:cNvPr id="22" name="Номер слайда 21">
            <a:extLst>
              <a:ext uri="{FF2B5EF4-FFF2-40B4-BE49-F238E27FC236}">
                <a16:creationId xmlns:a16="http://schemas.microsoft.com/office/drawing/2014/main" id="{7342C871-47B8-4899-B69B-4E1119BBF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E6564A2-D32D-44BB-822C-693329E23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685209" y="576379"/>
            <a:ext cx="1907723" cy="74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E84A5-D908-467E-B241-560A0F216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входит в отчёт преподавателя</a:t>
            </a:r>
            <a:r>
              <a:rPr lang="ru-RU" sz="2800" baseline="30000" dirty="0"/>
              <a:t>1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7E3229B-448D-4A78-B58D-91D8E9C1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2" name="Скругленный прямоугольник 3">
            <a:extLst>
              <a:ext uri="{FF2B5EF4-FFF2-40B4-BE49-F238E27FC236}">
                <a16:creationId xmlns:a16="http://schemas.microsoft.com/office/drawing/2014/main" id="{E948943D-AFE3-402F-9842-CC27B5F7C604}"/>
              </a:ext>
            </a:extLst>
          </p:cNvPr>
          <p:cNvSpPr/>
          <p:nvPr/>
        </p:nvSpPr>
        <p:spPr>
          <a:xfrm>
            <a:off x="695325" y="1449466"/>
            <a:ext cx="2592388" cy="4450657"/>
          </a:xfrm>
          <a:prstGeom prst="roundRect">
            <a:avLst>
              <a:gd name="adj" fmla="val 4707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48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defRPr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Аналитика </a:t>
            </a:r>
            <a:br>
              <a:rPr lang="ru-RU" sz="1400" dirty="0">
                <a:solidFill>
                  <a:srgbClr val="1F265C"/>
                </a:solidFill>
                <a:latin typeface="+mj-lt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</a:rPr>
              <a:t>по метрикам 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SB Sans Display" panose="020B0503040504020204" pitchFamily="34" charset="0"/>
              <a:buChar char="›"/>
              <a:defRPr/>
            </a:pPr>
            <a:r>
              <a:rPr lang="ru-RU" sz="1200" dirty="0">
                <a:solidFill>
                  <a:schemeClr val="tx1"/>
                </a:solidFill>
              </a:rPr>
              <a:t>Применение методических </a:t>
            </a:r>
            <a:br>
              <a:rPr lang="ru-RU" sz="1200" dirty="0">
                <a:solidFill>
                  <a:schemeClr val="tx1"/>
                </a:solidFill>
              </a:rPr>
            </a:br>
            <a:r>
              <a:rPr lang="ru-RU" sz="1200" dirty="0">
                <a:solidFill>
                  <a:schemeClr val="tx1"/>
                </a:solidFill>
              </a:rPr>
              <a:t>и социологических приёмов 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SB Sans Display" panose="020B0503040504020204" pitchFamily="34" charset="0"/>
              <a:buChar char="›"/>
              <a:defRPr/>
            </a:pPr>
            <a:r>
              <a:rPr lang="ru-RU" sz="1200" dirty="0">
                <a:solidFill>
                  <a:schemeClr val="tx1"/>
                </a:solidFill>
              </a:rPr>
              <a:t>Скорость речи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SB Sans Display" panose="020B0503040504020204" pitchFamily="34" charset="0"/>
              <a:buChar char="›"/>
              <a:defRPr/>
            </a:pPr>
            <a:r>
              <a:rPr lang="ru-RU" sz="1200" dirty="0">
                <a:solidFill>
                  <a:schemeClr val="tx1"/>
                </a:solidFill>
              </a:rPr>
              <a:t>Статистика часто упоминаемых слов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SB Sans Display" panose="020B0503040504020204" pitchFamily="34" charset="0"/>
              <a:buChar char="›"/>
              <a:defRPr/>
            </a:pPr>
            <a:r>
              <a:rPr lang="ru-RU" sz="1200" dirty="0">
                <a:solidFill>
                  <a:schemeClr val="tx1"/>
                </a:solidFill>
              </a:rPr>
              <a:t>Эмоциональная модальность</a:t>
            </a:r>
          </a:p>
          <a:p>
            <a:pPr marL="180000" indent="-1800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SB Sans Display" panose="020B0503040504020204" pitchFamily="34" charset="0"/>
              <a:buChar char="›"/>
              <a:defRPr/>
            </a:pPr>
            <a:r>
              <a:rPr lang="ru-RU" sz="1200" dirty="0">
                <a:solidFill>
                  <a:schemeClr val="tx1"/>
                </a:solidFill>
              </a:rPr>
              <a:t>Распределение разговора </a:t>
            </a:r>
          </a:p>
        </p:txBody>
      </p:sp>
      <p:sp>
        <p:nvSpPr>
          <p:cNvPr id="14" name="Скругленный прямоугольник 3">
            <a:extLst>
              <a:ext uri="{FF2B5EF4-FFF2-40B4-BE49-F238E27FC236}">
                <a16:creationId xmlns:a16="http://schemas.microsoft.com/office/drawing/2014/main" id="{4CBA7261-DF9D-459A-A79A-7EBCA5ED3772}"/>
              </a:ext>
            </a:extLst>
          </p:cNvPr>
          <p:cNvSpPr/>
          <p:nvPr/>
        </p:nvSpPr>
        <p:spPr>
          <a:xfrm>
            <a:off x="3432175" y="1449467"/>
            <a:ext cx="2592388" cy="1387567"/>
          </a:xfrm>
          <a:prstGeom prst="roundRect">
            <a:avLst>
              <a:gd name="adj" fmla="val 7061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48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defRPr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Конспект </a:t>
            </a:r>
            <a:br>
              <a:rPr lang="ru-RU" sz="1400" dirty="0">
                <a:solidFill>
                  <a:srgbClr val="1F265C"/>
                </a:solidFill>
                <a:latin typeface="+mj-lt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</a:rPr>
              <a:t>и стенограмма занятия</a:t>
            </a:r>
          </a:p>
        </p:txBody>
      </p:sp>
      <p:sp>
        <p:nvSpPr>
          <p:cNvPr id="17" name="Скругленный прямоугольник 3">
            <a:extLst>
              <a:ext uri="{FF2B5EF4-FFF2-40B4-BE49-F238E27FC236}">
                <a16:creationId xmlns:a16="http://schemas.microsoft.com/office/drawing/2014/main" id="{E63CFDE0-B991-428D-A958-F325096BB0AD}"/>
              </a:ext>
            </a:extLst>
          </p:cNvPr>
          <p:cNvSpPr/>
          <p:nvPr/>
        </p:nvSpPr>
        <p:spPr>
          <a:xfrm>
            <a:off x="3432175" y="2981012"/>
            <a:ext cx="2592388" cy="1387567"/>
          </a:xfrm>
          <a:prstGeom prst="roundRect">
            <a:avLst>
              <a:gd name="adj" fmla="val 7061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48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defRPr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Рекомендации </a:t>
            </a:r>
            <a:br>
              <a:rPr lang="ru-RU" sz="1400" dirty="0">
                <a:solidFill>
                  <a:srgbClr val="1F265C"/>
                </a:solidFill>
                <a:latin typeface="+mj-lt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</a:rPr>
              <a:t>и вопросы </a:t>
            </a:r>
            <a:br>
              <a:rPr lang="ru-RU" sz="1400" dirty="0">
                <a:solidFill>
                  <a:srgbClr val="1F265C"/>
                </a:solidFill>
                <a:latin typeface="+mj-lt"/>
              </a:rPr>
            </a:br>
            <a:r>
              <a:rPr lang="ru-RU" sz="1400" dirty="0">
                <a:solidFill>
                  <a:srgbClr val="1F265C"/>
                </a:solidFill>
                <a:latin typeface="+mj-lt"/>
              </a:rPr>
              <a:t>для рефлексии</a:t>
            </a:r>
          </a:p>
        </p:txBody>
      </p:sp>
      <p:sp>
        <p:nvSpPr>
          <p:cNvPr id="18" name="Скругленный прямоугольник 3">
            <a:extLst>
              <a:ext uri="{FF2B5EF4-FFF2-40B4-BE49-F238E27FC236}">
                <a16:creationId xmlns:a16="http://schemas.microsoft.com/office/drawing/2014/main" id="{EAE47619-BE87-4B36-9A41-0D03D0F6AC7B}"/>
              </a:ext>
            </a:extLst>
          </p:cNvPr>
          <p:cNvSpPr/>
          <p:nvPr/>
        </p:nvSpPr>
        <p:spPr>
          <a:xfrm>
            <a:off x="3432175" y="4512557"/>
            <a:ext cx="2592388" cy="1387567"/>
          </a:xfrm>
          <a:prstGeom prst="roundRect">
            <a:avLst>
              <a:gd name="adj" fmla="val 7703"/>
            </a:avLst>
          </a:prstGeom>
          <a:solidFill>
            <a:schemeClr val="bg1"/>
          </a:solidFill>
          <a:ln w="12700"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2">
                    <a:alpha val="16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648000" rIns="180000" bIns="180000" rtlCol="0" anchor="t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defRPr/>
            </a:pPr>
            <a:r>
              <a:rPr lang="ru-RU" sz="1400" dirty="0">
                <a:solidFill>
                  <a:srgbClr val="1F265C"/>
                </a:solidFill>
                <a:latin typeface="+mj-lt"/>
              </a:rPr>
              <a:t>Статистика по записям за определённый период</a:t>
            </a:r>
          </a:p>
        </p:txBody>
      </p:sp>
      <p:sp>
        <p:nvSpPr>
          <p:cNvPr id="24" name="Скругленный прямоугольник 3">
            <a:extLst>
              <a:ext uri="{FF2B5EF4-FFF2-40B4-BE49-F238E27FC236}">
                <a16:creationId xmlns:a16="http://schemas.microsoft.com/office/drawing/2014/main" id="{666B8928-8285-4FDA-8FE6-ECF3C144EA94}"/>
              </a:ext>
            </a:extLst>
          </p:cNvPr>
          <p:cNvSpPr/>
          <p:nvPr/>
        </p:nvSpPr>
        <p:spPr>
          <a:xfrm>
            <a:off x="6167437" y="1449467"/>
            <a:ext cx="5329238" cy="4450658"/>
          </a:xfrm>
          <a:prstGeom prst="roundRect">
            <a:avLst>
              <a:gd name="adj" fmla="val 3162"/>
            </a:avLst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2"/>
              </a:gs>
            </a:gsLst>
            <a:path path="circle">
              <a:fillToRect l="100000" t="100000"/>
            </a:path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t"/>
          <a:lstStyle/>
          <a:p>
            <a:pPr algn="ctr">
              <a:spcAft>
                <a:spcPts val="600"/>
              </a:spcAft>
              <a:buClr>
                <a:srgbClr val="000000"/>
              </a:buClr>
              <a:buSzPts val="1400"/>
            </a:pPr>
            <a:endParaRPr lang="ru-RU" sz="2000" dirty="0">
              <a:gradFill>
                <a:gsLst>
                  <a:gs pos="0">
                    <a:srgbClr val="2E7FD1"/>
                  </a:gs>
                  <a:gs pos="100000">
                    <a:srgbClr val="2F62BE"/>
                  </a:gs>
                </a:gsLst>
                <a:path path="circle">
                  <a:fillToRect l="100000" t="100000"/>
                </a:path>
              </a:gradFill>
              <a:latin typeface="+mj-l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4BA001-941A-46E9-905D-99F267E3FD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916" t="4410" r="-2677" b="-3402"/>
          <a:stretch/>
        </p:blipFill>
        <p:spPr bwMode="auto">
          <a:xfrm>
            <a:off x="6310359" y="1620473"/>
            <a:ext cx="2447585" cy="1515868"/>
          </a:xfrm>
          <a:prstGeom prst="roundRect">
            <a:avLst>
              <a:gd name="adj" fmla="val 7350"/>
            </a:avLst>
          </a:prstGeom>
          <a:solidFill>
            <a:schemeClr val="bg1"/>
          </a:solidFill>
          <a:ln w="12700">
            <a:noFill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FAD52E-621D-47D4-A36F-3A3DC69070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26" b="3126"/>
          <a:stretch/>
        </p:blipFill>
        <p:spPr bwMode="auto">
          <a:xfrm>
            <a:off x="8822745" y="1620472"/>
            <a:ext cx="2531007" cy="1515869"/>
          </a:xfrm>
          <a:prstGeom prst="roundRect">
            <a:avLst>
              <a:gd name="adj" fmla="val 6057"/>
            </a:avLst>
          </a:prstGeom>
          <a:solidFill>
            <a:schemeClr val="bg1"/>
          </a:solidFill>
          <a:ln w="12700">
            <a:noFill/>
          </a:ln>
          <a:effectLst/>
        </p:spPr>
      </p:pic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76FA5A36-3020-4112-A6F7-11AA0CBD7DF2}"/>
              </a:ext>
            </a:extLst>
          </p:cNvPr>
          <p:cNvGrpSpPr/>
          <p:nvPr/>
        </p:nvGrpSpPr>
        <p:grpSpPr>
          <a:xfrm>
            <a:off x="858344" y="1615173"/>
            <a:ext cx="400044" cy="400044"/>
            <a:chOff x="858344" y="1588539"/>
            <a:chExt cx="400044" cy="400044"/>
          </a:xfrm>
        </p:grpSpPr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015E68A5-1CD8-4D60-8503-39EB90D2CFDB}"/>
                </a:ext>
              </a:extLst>
            </p:cNvPr>
            <p:cNvSpPr/>
            <p:nvPr/>
          </p:nvSpPr>
          <p:spPr>
            <a:xfrm>
              <a:off x="858344" y="158853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5F199370-F01B-4593-A6A3-7E9AA951F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355" y="1690187"/>
              <a:ext cx="215970" cy="235527"/>
            </a:xfrm>
            <a:custGeom>
              <a:avLst/>
              <a:gdLst>
                <a:gd name="T0" fmla="*/ 104 w 104"/>
                <a:gd name="T1" fmla="*/ 16 h 114"/>
                <a:gd name="T2" fmla="*/ 104 w 104"/>
                <a:gd name="T3" fmla="*/ 8 h 114"/>
                <a:gd name="T4" fmla="*/ 96 w 104"/>
                <a:gd name="T5" fmla="*/ 0 h 114"/>
                <a:gd name="T6" fmla="*/ 8 w 104"/>
                <a:gd name="T7" fmla="*/ 0 h 114"/>
                <a:gd name="T8" fmla="*/ 0 w 104"/>
                <a:gd name="T9" fmla="*/ 8 h 114"/>
                <a:gd name="T10" fmla="*/ 0 w 104"/>
                <a:gd name="T11" fmla="*/ 16 h 114"/>
                <a:gd name="T12" fmla="*/ 8 w 104"/>
                <a:gd name="T13" fmla="*/ 24 h 114"/>
                <a:gd name="T14" fmla="*/ 8 w 104"/>
                <a:gd name="T15" fmla="*/ 72 h 114"/>
                <a:gd name="T16" fmla="*/ 4 w 104"/>
                <a:gd name="T17" fmla="*/ 72 h 114"/>
                <a:gd name="T18" fmla="*/ 0 w 104"/>
                <a:gd name="T19" fmla="*/ 76 h 114"/>
                <a:gd name="T20" fmla="*/ 4 w 104"/>
                <a:gd name="T21" fmla="*/ 80 h 114"/>
                <a:gd name="T22" fmla="*/ 48 w 104"/>
                <a:gd name="T23" fmla="*/ 80 h 114"/>
                <a:gd name="T24" fmla="*/ 48 w 104"/>
                <a:gd name="T25" fmla="*/ 89 h 114"/>
                <a:gd name="T26" fmla="*/ 41 w 104"/>
                <a:gd name="T27" fmla="*/ 104 h 114"/>
                <a:gd name="T28" fmla="*/ 56 w 104"/>
                <a:gd name="T29" fmla="*/ 111 h 114"/>
                <a:gd name="T30" fmla="*/ 63 w 104"/>
                <a:gd name="T31" fmla="*/ 96 h 114"/>
                <a:gd name="T32" fmla="*/ 56 w 104"/>
                <a:gd name="T33" fmla="*/ 89 h 114"/>
                <a:gd name="T34" fmla="*/ 56 w 104"/>
                <a:gd name="T35" fmla="*/ 80 h 114"/>
                <a:gd name="T36" fmla="*/ 100 w 104"/>
                <a:gd name="T37" fmla="*/ 80 h 114"/>
                <a:gd name="T38" fmla="*/ 104 w 104"/>
                <a:gd name="T39" fmla="*/ 76 h 114"/>
                <a:gd name="T40" fmla="*/ 100 w 104"/>
                <a:gd name="T41" fmla="*/ 72 h 114"/>
                <a:gd name="T42" fmla="*/ 96 w 104"/>
                <a:gd name="T43" fmla="*/ 72 h 114"/>
                <a:gd name="T44" fmla="*/ 96 w 104"/>
                <a:gd name="T45" fmla="*/ 24 h 114"/>
                <a:gd name="T46" fmla="*/ 104 w 104"/>
                <a:gd name="T47" fmla="*/ 16 h 114"/>
                <a:gd name="T48" fmla="*/ 40 w 104"/>
                <a:gd name="T49" fmla="*/ 56 h 114"/>
                <a:gd name="T50" fmla="*/ 36 w 104"/>
                <a:gd name="T51" fmla="*/ 60 h 114"/>
                <a:gd name="T52" fmla="*/ 32 w 104"/>
                <a:gd name="T53" fmla="*/ 56 h 114"/>
                <a:gd name="T54" fmla="*/ 32 w 104"/>
                <a:gd name="T55" fmla="*/ 48 h 114"/>
                <a:gd name="T56" fmla="*/ 36 w 104"/>
                <a:gd name="T57" fmla="*/ 44 h 114"/>
                <a:gd name="T58" fmla="*/ 40 w 104"/>
                <a:gd name="T59" fmla="*/ 48 h 114"/>
                <a:gd name="T60" fmla="*/ 40 w 104"/>
                <a:gd name="T61" fmla="*/ 56 h 114"/>
                <a:gd name="T62" fmla="*/ 52 w 104"/>
                <a:gd name="T63" fmla="*/ 104 h 114"/>
                <a:gd name="T64" fmla="*/ 48 w 104"/>
                <a:gd name="T65" fmla="*/ 100 h 114"/>
                <a:gd name="T66" fmla="*/ 52 w 104"/>
                <a:gd name="T67" fmla="*/ 96 h 114"/>
                <a:gd name="T68" fmla="*/ 56 w 104"/>
                <a:gd name="T69" fmla="*/ 100 h 114"/>
                <a:gd name="T70" fmla="*/ 52 w 104"/>
                <a:gd name="T71" fmla="*/ 104 h 114"/>
                <a:gd name="T72" fmla="*/ 56 w 104"/>
                <a:gd name="T73" fmla="*/ 56 h 114"/>
                <a:gd name="T74" fmla="*/ 52 w 104"/>
                <a:gd name="T75" fmla="*/ 60 h 114"/>
                <a:gd name="T76" fmla="*/ 48 w 104"/>
                <a:gd name="T77" fmla="*/ 56 h 114"/>
                <a:gd name="T78" fmla="*/ 48 w 104"/>
                <a:gd name="T79" fmla="*/ 44 h 114"/>
                <a:gd name="T80" fmla="*/ 52 w 104"/>
                <a:gd name="T81" fmla="*/ 40 h 114"/>
                <a:gd name="T82" fmla="*/ 56 w 104"/>
                <a:gd name="T83" fmla="*/ 44 h 114"/>
                <a:gd name="T84" fmla="*/ 56 w 104"/>
                <a:gd name="T85" fmla="*/ 56 h 114"/>
                <a:gd name="T86" fmla="*/ 72 w 104"/>
                <a:gd name="T87" fmla="*/ 56 h 114"/>
                <a:gd name="T88" fmla="*/ 68 w 104"/>
                <a:gd name="T89" fmla="*/ 60 h 114"/>
                <a:gd name="T90" fmla="*/ 64 w 104"/>
                <a:gd name="T91" fmla="*/ 56 h 114"/>
                <a:gd name="T92" fmla="*/ 64 w 104"/>
                <a:gd name="T93" fmla="*/ 40 h 114"/>
                <a:gd name="T94" fmla="*/ 68 w 104"/>
                <a:gd name="T95" fmla="*/ 36 h 114"/>
                <a:gd name="T96" fmla="*/ 72 w 104"/>
                <a:gd name="T97" fmla="*/ 40 h 114"/>
                <a:gd name="T98" fmla="*/ 72 w 104"/>
                <a:gd name="T99" fmla="*/ 56 h 114"/>
                <a:gd name="T100" fmla="*/ 8 w 104"/>
                <a:gd name="T101" fmla="*/ 16 h 114"/>
                <a:gd name="T102" fmla="*/ 8 w 104"/>
                <a:gd name="T103" fmla="*/ 8 h 114"/>
                <a:gd name="T104" fmla="*/ 96 w 104"/>
                <a:gd name="T105" fmla="*/ 8 h 114"/>
                <a:gd name="T106" fmla="*/ 96 w 104"/>
                <a:gd name="T107" fmla="*/ 16 h 114"/>
                <a:gd name="T108" fmla="*/ 8 w 104"/>
                <a:gd name="T109" fmla="*/ 1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114">
                  <a:moveTo>
                    <a:pt x="104" y="16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2" y="91"/>
                    <a:pt x="38" y="98"/>
                    <a:pt x="41" y="104"/>
                  </a:cubicBezTo>
                  <a:cubicBezTo>
                    <a:pt x="43" y="110"/>
                    <a:pt x="50" y="114"/>
                    <a:pt x="56" y="111"/>
                  </a:cubicBezTo>
                  <a:cubicBezTo>
                    <a:pt x="62" y="109"/>
                    <a:pt x="66" y="102"/>
                    <a:pt x="63" y="96"/>
                  </a:cubicBezTo>
                  <a:cubicBezTo>
                    <a:pt x="62" y="93"/>
                    <a:pt x="59" y="90"/>
                    <a:pt x="56" y="8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2" y="80"/>
                    <a:pt x="104" y="78"/>
                    <a:pt x="104" y="76"/>
                  </a:cubicBezTo>
                  <a:cubicBezTo>
                    <a:pt x="104" y="74"/>
                    <a:pt x="102" y="72"/>
                    <a:pt x="100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00" y="24"/>
                    <a:pt x="104" y="20"/>
                    <a:pt x="104" y="16"/>
                  </a:cubicBezTo>
                  <a:close/>
                  <a:moveTo>
                    <a:pt x="40" y="56"/>
                  </a:moveTo>
                  <a:cubicBezTo>
                    <a:pt x="40" y="58"/>
                    <a:pt x="38" y="60"/>
                    <a:pt x="36" y="60"/>
                  </a:cubicBezTo>
                  <a:cubicBezTo>
                    <a:pt x="34" y="60"/>
                    <a:pt x="32" y="58"/>
                    <a:pt x="32" y="56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6"/>
                    <a:pt x="34" y="44"/>
                    <a:pt x="36" y="44"/>
                  </a:cubicBezTo>
                  <a:cubicBezTo>
                    <a:pt x="38" y="44"/>
                    <a:pt x="40" y="46"/>
                    <a:pt x="40" y="48"/>
                  </a:cubicBezTo>
                  <a:lnTo>
                    <a:pt x="40" y="56"/>
                  </a:lnTo>
                  <a:close/>
                  <a:moveTo>
                    <a:pt x="52" y="104"/>
                  </a:moveTo>
                  <a:cubicBezTo>
                    <a:pt x="50" y="104"/>
                    <a:pt x="48" y="102"/>
                    <a:pt x="48" y="100"/>
                  </a:cubicBezTo>
                  <a:cubicBezTo>
                    <a:pt x="48" y="98"/>
                    <a:pt x="50" y="96"/>
                    <a:pt x="52" y="96"/>
                  </a:cubicBezTo>
                  <a:cubicBezTo>
                    <a:pt x="54" y="96"/>
                    <a:pt x="56" y="98"/>
                    <a:pt x="56" y="100"/>
                  </a:cubicBezTo>
                  <a:cubicBezTo>
                    <a:pt x="56" y="102"/>
                    <a:pt x="54" y="104"/>
                    <a:pt x="52" y="104"/>
                  </a:cubicBezTo>
                  <a:close/>
                  <a:moveTo>
                    <a:pt x="56" y="56"/>
                  </a:moveTo>
                  <a:cubicBezTo>
                    <a:pt x="56" y="58"/>
                    <a:pt x="54" y="60"/>
                    <a:pt x="52" y="60"/>
                  </a:cubicBezTo>
                  <a:cubicBezTo>
                    <a:pt x="50" y="60"/>
                    <a:pt x="48" y="58"/>
                    <a:pt x="48" y="56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8" y="42"/>
                    <a:pt x="50" y="40"/>
                    <a:pt x="52" y="40"/>
                  </a:cubicBezTo>
                  <a:cubicBezTo>
                    <a:pt x="54" y="40"/>
                    <a:pt x="56" y="42"/>
                    <a:pt x="56" y="44"/>
                  </a:cubicBezTo>
                  <a:lnTo>
                    <a:pt x="56" y="56"/>
                  </a:lnTo>
                  <a:close/>
                  <a:moveTo>
                    <a:pt x="72" y="56"/>
                  </a:moveTo>
                  <a:cubicBezTo>
                    <a:pt x="72" y="58"/>
                    <a:pt x="70" y="60"/>
                    <a:pt x="68" y="60"/>
                  </a:cubicBezTo>
                  <a:cubicBezTo>
                    <a:pt x="66" y="60"/>
                    <a:pt x="64" y="58"/>
                    <a:pt x="64" y="56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38"/>
                    <a:pt x="66" y="36"/>
                    <a:pt x="68" y="36"/>
                  </a:cubicBezTo>
                  <a:cubicBezTo>
                    <a:pt x="70" y="36"/>
                    <a:pt x="72" y="38"/>
                    <a:pt x="72" y="40"/>
                  </a:cubicBezTo>
                  <a:lnTo>
                    <a:pt x="72" y="56"/>
                  </a:lnTo>
                  <a:close/>
                  <a:moveTo>
                    <a:pt x="8" y="16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16"/>
                    <a:pt x="96" y="16"/>
                    <a:pt x="96" y="16"/>
                  </a:cubicBezTo>
                  <a:lnTo>
                    <a:pt x="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6FE56927-65BB-4EF3-A15C-F6F7A41F6044}"/>
              </a:ext>
            </a:extLst>
          </p:cNvPr>
          <p:cNvGrpSpPr/>
          <p:nvPr/>
        </p:nvGrpSpPr>
        <p:grpSpPr>
          <a:xfrm>
            <a:off x="3622717" y="1615173"/>
            <a:ext cx="400044" cy="400044"/>
            <a:chOff x="3622717" y="1588539"/>
            <a:chExt cx="400044" cy="400044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8A3F4D88-623F-4DA0-A490-4F8AE026B2B5}"/>
                </a:ext>
              </a:extLst>
            </p:cNvPr>
            <p:cNvSpPr/>
            <p:nvPr/>
          </p:nvSpPr>
          <p:spPr>
            <a:xfrm>
              <a:off x="3622717" y="158853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id="{17D7C4F8-520C-4C7D-AE6C-6755F43B2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7352" y="1683307"/>
              <a:ext cx="210508" cy="210508"/>
            </a:xfrm>
            <a:custGeom>
              <a:avLst/>
              <a:gdLst>
                <a:gd name="T0" fmla="*/ 88 w 96"/>
                <a:gd name="T1" fmla="*/ 0 h 96"/>
                <a:gd name="T2" fmla="*/ 8 w 96"/>
                <a:gd name="T3" fmla="*/ 0 h 96"/>
                <a:gd name="T4" fmla="*/ 0 w 96"/>
                <a:gd name="T5" fmla="*/ 8 h 96"/>
                <a:gd name="T6" fmla="*/ 0 w 96"/>
                <a:gd name="T7" fmla="*/ 88 h 96"/>
                <a:gd name="T8" fmla="*/ 8 w 96"/>
                <a:gd name="T9" fmla="*/ 96 h 96"/>
                <a:gd name="T10" fmla="*/ 88 w 96"/>
                <a:gd name="T11" fmla="*/ 96 h 96"/>
                <a:gd name="T12" fmla="*/ 96 w 96"/>
                <a:gd name="T13" fmla="*/ 88 h 96"/>
                <a:gd name="T14" fmla="*/ 96 w 96"/>
                <a:gd name="T15" fmla="*/ 8 h 96"/>
                <a:gd name="T16" fmla="*/ 88 w 96"/>
                <a:gd name="T17" fmla="*/ 0 h 96"/>
                <a:gd name="T18" fmla="*/ 16 w 96"/>
                <a:gd name="T19" fmla="*/ 20 h 96"/>
                <a:gd name="T20" fmla="*/ 80 w 96"/>
                <a:gd name="T21" fmla="*/ 20 h 96"/>
                <a:gd name="T22" fmla="*/ 84 w 96"/>
                <a:gd name="T23" fmla="*/ 24 h 96"/>
                <a:gd name="T24" fmla="*/ 80 w 96"/>
                <a:gd name="T25" fmla="*/ 28 h 96"/>
                <a:gd name="T26" fmla="*/ 16 w 96"/>
                <a:gd name="T27" fmla="*/ 28 h 96"/>
                <a:gd name="T28" fmla="*/ 12 w 96"/>
                <a:gd name="T29" fmla="*/ 24 h 96"/>
                <a:gd name="T30" fmla="*/ 16 w 96"/>
                <a:gd name="T31" fmla="*/ 20 h 96"/>
                <a:gd name="T32" fmla="*/ 16 w 96"/>
                <a:gd name="T33" fmla="*/ 44 h 96"/>
                <a:gd name="T34" fmla="*/ 32 w 96"/>
                <a:gd name="T35" fmla="*/ 44 h 96"/>
                <a:gd name="T36" fmla="*/ 36 w 96"/>
                <a:gd name="T37" fmla="*/ 48 h 96"/>
                <a:gd name="T38" fmla="*/ 32 w 96"/>
                <a:gd name="T39" fmla="*/ 52 h 96"/>
                <a:gd name="T40" fmla="*/ 16 w 96"/>
                <a:gd name="T41" fmla="*/ 52 h 96"/>
                <a:gd name="T42" fmla="*/ 12 w 96"/>
                <a:gd name="T43" fmla="*/ 48 h 96"/>
                <a:gd name="T44" fmla="*/ 16 w 96"/>
                <a:gd name="T45" fmla="*/ 44 h 96"/>
                <a:gd name="T46" fmla="*/ 36 w 96"/>
                <a:gd name="T47" fmla="*/ 76 h 96"/>
                <a:gd name="T48" fmla="*/ 16 w 96"/>
                <a:gd name="T49" fmla="*/ 76 h 96"/>
                <a:gd name="T50" fmla="*/ 12 w 96"/>
                <a:gd name="T51" fmla="*/ 72 h 96"/>
                <a:gd name="T52" fmla="*/ 16 w 96"/>
                <a:gd name="T53" fmla="*/ 68 h 96"/>
                <a:gd name="T54" fmla="*/ 36 w 96"/>
                <a:gd name="T55" fmla="*/ 68 h 96"/>
                <a:gd name="T56" fmla="*/ 40 w 96"/>
                <a:gd name="T57" fmla="*/ 72 h 96"/>
                <a:gd name="T58" fmla="*/ 36 w 96"/>
                <a:gd name="T59" fmla="*/ 76 h 96"/>
                <a:gd name="T60" fmla="*/ 83 w 96"/>
                <a:gd name="T61" fmla="*/ 56 h 96"/>
                <a:gd name="T62" fmla="*/ 74 w 96"/>
                <a:gd name="T63" fmla="*/ 63 h 96"/>
                <a:gd name="T64" fmla="*/ 77 w 96"/>
                <a:gd name="T65" fmla="*/ 74 h 96"/>
                <a:gd name="T66" fmla="*/ 76 w 96"/>
                <a:gd name="T67" fmla="*/ 76 h 96"/>
                <a:gd name="T68" fmla="*/ 75 w 96"/>
                <a:gd name="T69" fmla="*/ 76 h 96"/>
                <a:gd name="T70" fmla="*/ 74 w 96"/>
                <a:gd name="T71" fmla="*/ 76 h 96"/>
                <a:gd name="T72" fmla="*/ 64 w 96"/>
                <a:gd name="T73" fmla="*/ 70 h 96"/>
                <a:gd name="T74" fmla="*/ 54 w 96"/>
                <a:gd name="T75" fmla="*/ 76 h 96"/>
                <a:gd name="T76" fmla="*/ 51 w 96"/>
                <a:gd name="T77" fmla="*/ 76 h 96"/>
                <a:gd name="T78" fmla="*/ 51 w 96"/>
                <a:gd name="T79" fmla="*/ 74 h 96"/>
                <a:gd name="T80" fmla="*/ 54 w 96"/>
                <a:gd name="T81" fmla="*/ 63 h 96"/>
                <a:gd name="T82" fmla="*/ 45 w 96"/>
                <a:gd name="T83" fmla="*/ 56 h 96"/>
                <a:gd name="T84" fmla="*/ 44 w 96"/>
                <a:gd name="T85" fmla="*/ 53 h 96"/>
                <a:gd name="T86" fmla="*/ 46 w 96"/>
                <a:gd name="T87" fmla="*/ 52 h 96"/>
                <a:gd name="T88" fmla="*/ 58 w 96"/>
                <a:gd name="T89" fmla="*/ 51 h 96"/>
                <a:gd name="T90" fmla="*/ 62 w 96"/>
                <a:gd name="T91" fmla="*/ 41 h 96"/>
                <a:gd name="T92" fmla="*/ 65 w 96"/>
                <a:gd name="T93" fmla="*/ 40 h 96"/>
                <a:gd name="T94" fmla="*/ 66 w 96"/>
                <a:gd name="T95" fmla="*/ 41 h 96"/>
                <a:gd name="T96" fmla="*/ 70 w 96"/>
                <a:gd name="T97" fmla="*/ 51 h 96"/>
                <a:gd name="T98" fmla="*/ 82 w 96"/>
                <a:gd name="T99" fmla="*/ 52 h 96"/>
                <a:gd name="T100" fmla="*/ 84 w 96"/>
                <a:gd name="T101" fmla="*/ 54 h 96"/>
                <a:gd name="T102" fmla="*/ 83 w 96"/>
                <a:gd name="T103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6" h="96">
                  <a:moveTo>
                    <a:pt x="8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2" y="96"/>
                    <a:pt x="96" y="92"/>
                    <a:pt x="96" y="8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4"/>
                    <a:pt x="92" y="0"/>
                    <a:pt x="88" y="0"/>
                  </a:cubicBezTo>
                  <a:close/>
                  <a:moveTo>
                    <a:pt x="16" y="20"/>
                  </a:moveTo>
                  <a:cubicBezTo>
                    <a:pt x="80" y="20"/>
                    <a:pt x="80" y="20"/>
                    <a:pt x="80" y="20"/>
                  </a:cubicBezTo>
                  <a:cubicBezTo>
                    <a:pt x="82" y="20"/>
                    <a:pt x="84" y="22"/>
                    <a:pt x="84" y="24"/>
                  </a:cubicBezTo>
                  <a:cubicBezTo>
                    <a:pt x="84" y="26"/>
                    <a:pt x="82" y="28"/>
                    <a:pt x="8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4" y="28"/>
                    <a:pt x="12" y="26"/>
                    <a:pt x="12" y="24"/>
                  </a:cubicBezTo>
                  <a:cubicBezTo>
                    <a:pt x="12" y="22"/>
                    <a:pt x="14" y="20"/>
                    <a:pt x="16" y="20"/>
                  </a:cubicBezTo>
                  <a:close/>
                  <a:moveTo>
                    <a:pt x="16" y="44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4" y="44"/>
                    <a:pt x="36" y="46"/>
                    <a:pt x="36" y="48"/>
                  </a:cubicBezTo>
                  <a:cubicBezTo>
                    <a:pt x="36" y="50"/>
                    <a:pt x="34" y="52"/>
                    <a:pt x="32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4" y="52"/>
                    <a:pt x="12" y="50"/>
                    <a:pt x="12" y="48"/>
                  </a:cubicBezTo>
                  <a:cubicBezTo>
                    <a:pt x="12" y="46"/>
                    <a:pt x="14" y="44"/>
                    <a:pt x="16" y="44"/>
                  </a:cubicBezTo>
                  <a:close/>
                  <a:moveTo>
                    <a:pt x="36" y="76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4" y="76"/>
                    <a:pt x="12" y="74"/>
                    <a:pt x="12" y="72"/>
                  </a:cubicBezTo>
                  <a:cubicBezTo>
                    <a:pt x="12" y="70"/>
                    <a:pt x="14" y="68"/>
                    <a:pt x="1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8" y="68"/>
                    <a:pt x="40" y="70"/>
                    <a:pt x="40" y="72"/>
                  </a:cubicBezTo>
                  <a:cubicBezTo>
                    <a:pt x="40" y="74"/>
                    <a:pt x="38" y="76"/>
                    <a:pt x="36" y="76"/>
                  </a:cubicBezTo>
                  <a:close/>
                  <a:moveTo>
                    <a:pt x="83" y="56"/>
                  </a:moveTo>
                  <a:cubicBezTo>
                    <a:pt x="74" y="63"/>
                    <a:pt x="74" y="63"/>
                    <a:pt x="74" y="6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5"/>
                    <a:pt x="77" y="76"/>
                    <a:pt x="76" y="76"/>
                  </a:cubicBezTo>
                  <a:cubicBezTo>
                    <a:pt x="76" y="76"/>
                    <a:pt x="76" y="76"/>
                    <a:pt x="75" y="76"/>
                  </a:cubicBezTo>
                  <a:cubicBezTo>
                    <a:pt x="75" y="76"/>
                    <a:pt x="74" y="76"/>
                    <a:pt x="74" y="76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3" y="77"/>
                    <a:pt x="52" y="76"/>
                    <a:pt x="51" y="76"/>
                  </a:cubicBezTo>
                  <a:cubicBezTo>
                    <a:pt x="51" y="75"/>
                    <a:pt x="51" y="75"/>
                    <a:pt x="51" y="74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5"/>
                    <a:pt x="44" y="54"/>
                    <a:pt x="44" y="53"/>
                  </a:cubicBezTo>
                  <a:cubicBezTo>
                    <a:pt x="45" y="52"/>
                    <a:pt x="45" y="52"/>
                    <a:pt x="46" y="52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0"/>
                    <a:pt x="64" y="39"/>
                    <a:pt x="65" y="40"/>
                  </a:cubicBezTo>
                  <a:cubicBezTo>
                    <a:pt x="65" y="40"/>
                    <a:pt x="66" y="40"/>
                    <a:pt x="66" y="4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2"/>
                    <a:pt x="84" y="53"/>
                    <a:pt x="84" y="54"/>
                  </a:cubicBezTo>
                  <a:cubicBezTo>
                    <a:pt x="84" y="55"/>
                    <a:pt x="84" y="55"/>
                    <a:pt x="83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49937ECE-76A4-4484-B710-A2731641179E}"/>
              </a:ext>
            </a:extLst>
          </p:cNvPr>
          <p:cNvGrpSpPr/>
          <p:nvPr/>
        </p:nvGrpSpPr>
        <p:grpSpPr>
          <a:xfrm>
            <a:off x="3622717" y="3136341"/>
            <a:ext cx="400044" cy="400044"/>
            <a:chOff x="3622717" y="3109707"/>
            <a:chExt cx="400044" cy="400044"/>
          </a:xfrm>
        </p:grpSpPr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1A9B6C1F-61E6-491D-87C7-72667544BAE4}"/>
                </a:ext>
              </a:extLst>
            </p:cNvPr>
            <p:cNvSpPr/>
            <p:nvPr/>
          </p:nvSpPr>
          <p:spPr>
            <a:xfrm>
              <a:off x="3622717" y="3109707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B195F562-4403-44D0-A14C-015F5EB4D9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7352" y="3206181"/>
              <a:ext cx="210508" cy="211408"/>
            </a:xfrm>
            <a:custGeom>
              <a:avLst/>
              <a:gdLst>
                <a:gd name="T0" fmla="*/ 88 w 96"/>
                <a:gd name="T1" fmla="*/ 0 h 96"/>
                <a:gd name="T2" fmla="*/ 8 w 96"/>
                <a:gd name="T3" fmla="*/ 0 h 96"/>
                <a:gd name="T4" fmla="*/ 0 w 96"/>
                <a:gd name="T5" fmla="*/ 8 h 96"/>
                <a:gd name="T6" fmla="*/ 0 w 96"/>
                <a:gd name="T7" fmla="*/ 88 h 96"/>
                <a:gd name="T8" fmla="*/ 8 w 96"/>
                <a:gd name="T9" fmla="*/ 96 h 96"/>
                <a:gd name="T10" fmla="*/ 88 w 96"/>
                <a:gd name="T11" fmla="*/ 96 h 96"/>
                <a:gd name="T12" fmla="*/ 96 w 96"/>
                <a:gd name="T13" fmla="*/ 88 h 96"/>
                <a:gd name="T14" fmla="*/ 96 w 96"/>
                <a:gd name="T15" fmla="*/ 8 h 96"/>
                <a:gd name="T16" fmla="*/ 88 w 96"/>
                <a:gd name="T17" fmla="*/ 0 h 96"/>
                <a:gd name="T18" fmla="*/ 43 w 96"/>
                <a:gd name="T19" fmla="*/ 59 h 96"/>
                <a:gd name="T20" fmla="*/ 27 w 96"/>
                <a:gd name="T21" fmla="*/ 75 h 96"/>
                <a:gd name="T22" fmla="*/ 21 w 96"/>
                <a:gd name="T23" fmla="*/ 75 h 96"/>
                <a:gd name="T24" fmla="*/ 21 w 96"/>
                <a:gd name="T25" fmla="*/ 75 h 96"/>
                <a:gd name="T26" fmla="*/ 13 w 96"/>
                <a:gd name="T27" fmla="*/ 67 h 96"/>
                <a:gd name="T28" fmla="*/ 13 w 96"/>
                <a:gd name="T29" fmla="*/ 61 h 96"/>
                <a:gd name="T30" fmla="*/ 19 w 96"/>
                <a:gd name="T31" fmla="*/ 61 h 96"/>
                <a:gd name="T32" fmla="*/ 24 w 96"/>
                <a:gd name="T33" fmla="*/ 66 h 96"/>
                <a:gd name="T34" fmla="*/ 37 w 96"/>
                <a:gd name="T35" fmla="*/ 53 h 96"/>
                <a:gd name="T36" fmla="*/ 43 w 96"/>
                <a:gd name="T37" fmla="*/ 53 h 96"/>
                <a:gd name="T38" fmla="*/ 43 w 96"/>
                <a:gd name="T39" fmla="*/ 59 h 96"/>
                <a:gd name="T40" fmla="*/ 43 w 96"/>
                <a:gd name="T41" fmla="*/ 27 h 96"/>
                <a:gd name="T42" fmla="*/ 27 w 96"/>
                <a:gd name="T43" fmla="*/ 43 h 96"/>
                <a:gd name="T44" fmla="*/ 21 w 96"/>
                <a:gd name="T45" fmla="*/ 43 h 96"/>
                <a:gd name="T46" fmla="*/ 21 w 96"/>
                <a:gd name="T47" fmla="*/ 43 h 96"/>
                <a:gd name="T48" fmla="*/ 13 w 96"/>
                <a:gd name="T49" fmla="*/ 35 h 96"/>
                <a:gd name="T50" fmla="*/ 13 w 96"/>
                <a:gd name="T51" fmla="*/ 29 h 96"/>
                <a:gd name="T52" fmla="*/ 19 w 96"/>
                <a:gd name="T53" fmla="*/ 29 h 96"/>
                <a:gd name="T54" fmla="*/ 24 w 96"/>
                <a:gd name="T55" fmla="*/ 34 h 96"/>
                <a:gd name="T56" fmla="*/ 37 w 96"/>
                <a:gd name="T57" fmla="*/ 21 h 96"/>
                <a:gd name="T58" fmla="*/ 43 w 96"/>
                <a:gd name="T59" fmla="*/ 21 h 96"/>
                <a:gd name="T60" fmla="*/ 43 w 96"/>
                <a:gd name="T61" fmla="*/ 27 h 96"/>
                <a:gd name="T62" fmla="*/ 80 w 96"/>
                <a:gd name="T63" fmla="*/ 68 h 96"/>
                <a:gd name="T64" fmla="*/ 56 w 96"/>
                <a:gd name="T65" fmla="*/ 68 h 96"/>
                <a:gd name="T66" fmla="*/ 52 w 96"/>
                <a:gd name="T67" fmla="*/ 64 h 96"/>
                <a:gd name="T68" fmla="*/ 56 w 96"/>
                <a:gd name="T69" fmla="*/ 60 h 96"/>
                <a:gd name="T70" fmla="*/ 80 w 96"/>
                <a:gd name="T71" fmla="*/ 60 h 96"/>
                <a:gd name="T72" fmla="*/ 84 w 96"/>
                <a:gd name="T73" fmla="*/ 64 h 96"/>
                <a:gd name="T74" fmla="*/ 80 w 96"/>
                <a:gd name="T75" fmla="*/ 68 h 96"/>
                <a:gd name="T76" fmla="*/ 80 w 96"/>
                <a:gd name="T77" fmla="*/ 36 h 96"/>
                <a:gd name="T78" fmla="*/ 56 w 96"/>
                <a:gd name="T79" fmla="*/ 36 h 96"/>
                <a:gd name="T80" fmla="*/ 52 w 96"/>
                <a:gd name="T81" fmla="*/ 32 h 96"/>
                <a:gd name="T82" fmla="*/ 56 w 96"/>
                <a:gd name="T83" fmla="*/ 28 h 96"/>
                <a:gd name="T84" fmla="*/ 80 w 96"/>
                <a:gd name="T85" fmla="*/ 28 h 96"/>
                <a:gd name="T86" fmla="*/ 84 w 96"/>
                <a:gd name="T87" fmla="*/ 32 h 96"/>
                <a:gd name="T88" fmla="*/ 80 w 96"/>
                <a:gd name="T8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6" h="96">
                  <a:moveTo>
                    <a:pt x="8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8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2" y="96"/>
                    <a:pt x="96" y="92"/>
                    <a:pt x="96" y="8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4"/>
                    <a:pt x="92" y="0"/>
                    <a:pt x="88" y="0"/>
                  </a:cubicBezTo>
                  <a:close/>
                  <a:moveTo>
                    <a:pt x="43" y="59"/>
                  </a:moveTo>
                  <a:cubicBezTo>
                    <a:pt x="27" y="75"/>
                    <a:pt x="27" y="75"/>
                    <a:pt x="27" y="75"/>
                  </a:cubicBezTo>
                  <a:cubicBezTo>
                    <a:pt x="25" y="76"/>
                    <a:pt x="23" y="76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3"/>
                    <a:pt x="13" y="61"/>
                  </a:cubicBezTo>
                  <a:cubicBezTo>
                    <a:pt x="15" y="60"/>
                    <a:pt x="17" y="60"/>
                    <a:pt x="19" y="61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9" y="52"/>
                    <a:pt x="41" y="52"/>
                    <a:pt x="43" y="53"/>
                  </a:cubicBezTo>
                  <a:cubicBezTo>
                    <a:pt x="44" y="55"/>
                    <a:pt x="44" y="57"/>
                    <a:pt x="43" y="59"/>
                  </a:cubicBezTo>
                  <a:close/>
                  <a:moveTo>
                    <a:pt x="43" y="27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5" y="44"/>
                    <a:pt x="23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3"/>
                    <a:pt x="12" y="31"/>
                    <a:pt x="13" y="29"/>
                  </a:cubicBezTo>
                  <a:cubicBezTo>
                    <a:pt x="15" y="28"/>
                    <a:pt x="17" y="28"/>
                    <a:pt x="19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0"/>
                    <a:pt x="41" y="20"/>
                    <a:pt x="43" y="21"/>
                  </a:cubicBezTo>
                  <a:cubicBezTo>
                    <a:pt x="44" y="23"/>
                    <a:pt x="44" y="25"/>
                    <a:pt x="43" y="27"/>
                  </a:cubicBezTo>
                  <a:close/>
                  <a:moveTo>
                    <a:pt x="80" y="68"/>
                  </a:moveTo>
                  <a:cubicBezTo>
                    <a:pt x="56" y="68"/>
                    <a:pt x="56" y="68"/>
                    <a:pt x="56" y="68"/>
                  </a:cubicBezTo>
                  <a:cubicBezTo>
                    <a:pt x="54" y="68"/>
                    <a:pt x="52" y="66"/>
                    <a:pt x="52" y="64"/>
                  </a:cubicBezTo>
                  <a:cubicBezTo>
                    <a:pt x="52" y="62"/>
                    <a:pt x="54" y="60"/>
                    <a:pt x="56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2" y="60"/>
                    <a:pt x="84" y="62"/>
                    <a:pt x="84" y="64"/>
                  </a:cubicBezTo>
                  <a:cubicBezTo>
                    <a:pt x="84" y="66"/>
                    <a:pt x="82" y="68"/>
                    <a:pt x="80" y="68"/>
                  </a:cubicBezTo>
                  <a:close/>
                  <a:moveTo>
                    <a:pt x="80" y="36"/>
                  </a:moveTo>
                  <a:cubicBezTo>
                    <a:pt x="56" y="36"/>
                    <a:pt x="56" y="36"/>
                    <a:pt x="56" y="36"/>
                  </a:cubicBezTo>
                  <a:cubicBezTo>
                    <a:pt x="54" y="36"/>
                    <a:pt x="52" y="34"/>
                    <a:pt x="52" y="32"/>
                  </a:cubicBezTo>
                  <a:cubicBezTo>
                    <a:pt x="52" y="30"/>
                    <a:pt x="54" y="28"/>
                    <a:pt x="56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2" y="28"/>
                    <a:pt x="84" y="30"/>
                    <a:pt x="84" y="32"/>
                  </a:cubicBezTo>
                  <a:cubicBezTo>
                    <a:pt x="84" y="34"/>
                    <a:pt x="82" y="36"/>
                    <a:pt x="80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813BC734-31E2-4CAB-86C6-4B1F443EE682}"/>
              </a:ext>
            </a:extLst>
          </p:cNvPr>
          <p:cNvGrpSpPr/>
          <p:nvPr/>
        </p:nvGrpSpPr>
        <p:grpSpPr>
          <a:xfrm>
            <a:off x="3622717" y="4693913"/>
            <a:ext cx="400044" cy="400044"/>
            <a:chOff x="3622717" y="4667279"/>
            <a:chExt cx="400044" cy="400044"/>
          </a:xfrm>
        </p:grpSpPr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1B75B37F-EE59-4F22-9621-3EB513127096}"/>
                </a:ext>
              </a:extLst>
            </p:cNvPr>
            <p:cNvSpPr/>
            <p:nvPr/>
          </p:nvSpPr>
          <p:spPr>
            <a:xfrm>
              <a:off x="3622717" y="4667279"/>
              <a:ext cx="400044" cy="400044"/>
            </a:xfrm>
            <a:prstGeom prst="ellipse">
              <a:avLst/>
            </a:prstGeom>
            <a:gradFill flip="none" rotWithShape="1">
              <a:gsLst>
                <a:gs pos="36000">
                  <a:srgbClr val="0DD49D"/>
                </a:gs>
                <a:gs pos="0">
                  <a:srgbClr val="0DD49D"/>
                </a:gs>
                <a:gs pos="100000">
                  <a:srgbClr val="84F98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7C86F2D3-7E72-4A9A-B498-49683795A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6915" y="4746389"/>
              <a:ext cx="251381" cy="241823"/>
            </a:xfrm>
            <a:custGeom>
              <a:avLst/>
              <a:gdLst>
                <a:gd name="T0" fmla="*/ 49 w 108"/>
                <a:gd name="T1" fmla="*/ 69 h 104"/>
                <a:gd name="T2" fmla="*/ 49 w 108"/>
                <a:gd name="T3" fmla="*/ 102 h 104"/>
                <a:gd name="T4" fmla="*/ 47 w 108"/>
                <a:gd name="T5" fmla="*/ 104 h 104"/>
                <a:gd name="T6" fmla="*/ 47 w 108"/>
                <a:gd name="T7" fmla="*/ 104 h 104"/>
                <a:gd name="T8" fmla="*/ 5 w 108"/>
                <a:gd name="T9" fmla="*/ 71 h 104"/>
                <a:gd name="T10" fmla="*/ 6 w 108"/>
                <a:gd name="T11" fmla="*/ 69 h 104"/>
                <a:gd name="T12" fmla="*/ 6 w 108"/>
                <a:gd name="T13" fmla="*/ 69 h 104"/>
                <a:gd name="T14" fmla="*/ 38 w 108"/>
                <a:gd name="T15" fmla="*/ 60 h 104"/>
                <a:gd name="T16" fmla="*/ 40 w 108"/>
                <a:gd name="T17" fmla="*/ 61 h 104"/>
                <a:gd name="T18" fmla="*/ 48 w 108"/>
                <a:gd name="T19" fmla="*/ 67 h 104"/>
                <a:gd name="T20" fmla="*/ 49 w 108"/>
                <a:gd name="T21" fmla="*/ 69 h 104"/>
                <a:gd name="T22" fmla="*/ 53 w 108"/>
                <a:gd name="T23" fmla="*/ 0 h 104"/>
                <a:gd name="T24" fmla="*/ 49 w 108"/>
                <a:gd name="T25" fmla="*/ 4 h 104"/>
                <a:gd name="T26" fmla="*/ 49 w 108"/>
                <a:gd name="T27" fmla="*/ 4 h 104"/>
                <a:gd name="T28" fmla="*/ 49 w 108"/>
                <a:gd name="T29" fmla="*/ 32 h 104"/>
                <a:gd name="T30" fmla="*/ 53 w 108"/>
                <a:gd name="T31" fmla="*/ 36 h 104"/>
                <a:gd name="T32" fmla="*/ 69 w 108"/>
                <a:gd name="T33" fmla="*/ 52 h 104"/>
                <a:gd name="T34" fmla="*/ 58 w 108"/>
                <a:gd name="T35" fmla="*/ 67 h 104"/>
                <a:gd name="T36" fmla="*/ 57 w 108"/>
                <a:gd name="T37" fmla="*/ 69 h 104"/>
                <a:gd name="T38" fmla="*/ 57 w 108"/>
                <a:gd name="T39" fmla="*/ 102 h 104"/>
                <a:gd name="T40" fmla="*/ 59 w 108"/>
                <a:gd name="T41" fmla="*/ 104 h 104"/>
                <a:gd name="T42" fmla="*/ 59 w 108"/>
                <a:gd name="T43" fmla="*/ 104 h 104"/>
                <a:gd name="T44" fmla="*/ 105 w 108"/>
                <a:gd name="T45" fmla="*/ 46 h 104"/>
                <a:gd name="T46" fmla="*/ 53 w 108"/>
                <a:gd name="T47" fmla="*/ 0 h 104"/>
                <a:gd name="T48" fmla="*/ 37 w 108"/>
                <a:gd name="T49" fmla="*/ 51 h 104"/>
                <a:gd name="T50" fmla="*/ 39 w 108"/>
                <a:gd name="T51" fmla="*/ 44 h 104"/>
                <a:gd name="T52" fmla="*/ 39 w 108"/>
                <a:gd name="T53" fmla="*/ 44 h 104"/>
                <a:gd name="T54" fmla="*/ 39 w 108"/>
                <a:gd name="T55" fmla="*/ 40 h 104"/>
                <a:gd name="T56" fmla="*/ 38 w 108"/>
                <a:gd name="T57" fmla="*/ 38 h 104"/>
                <a:gd name="T58" fmla="*/ 13 w 108"/>
                <a:gd name="T59" fmla="*/ 25 h 104"/>
                <a:gd name="T60" fmla="*/ 8 w 108"/>
                <a:gd name="T61" fmla="*/ 26 h 104"/>
                <a:gd name="T62" fmla="*/ 8 w 108"/>
                <a:gd name="T63" fmla="*/ 26 h 104"/>
                <a:gd name="T64" fmla="*/ 2 w 108"/>
                <a:gd name="T65" fmla="*/ 59 h 104"/>
                <a:gd name="T66" fmla="*/ 4 w 108"/>
                <a:gd name="T67" fmla="*/ 61 h 104"/>
                <a:gd name="T68" fmla="*/ 4 w 108"/>
                <a:gd name="T69" fmla="*/ 61 h 104"/>
                <a:gd name="T70" fmla="*/ 36 w 108"/>
                <a:gd name="T71" fmla="*/ 52 h 104"/>
                <a:gd name="T72" fmla="*/ 37 w 108"/>
                <a:gd name="T73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" h="104">
                  <a:moveTo>
                    <a:pt x="49" y="69"/>
                  </a:moveTo>
                  <a:cubicBezTo>
                    <a:pt x="49" y="102"/>
                    <a:pt x="49" y="102"/>
                    <a:pt x="49" y="102"/>
                  </a:cubicBezTo>
                  <a:cubicBezTo>
                    <a:pt x="49" y="103"/>
                    <a:pt x="48" y="104"/>
                    <a:pt x="47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28" y="101"/>
                    <a:pt x="12" y="89"/>
                    <a:pt x="5" y="71"/>
                  </a:cubicBezTo>
                  <a:cubicBezTo>
                    <a:pt x="4" y="70"/>
                    <a:pt x="5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9" y="60"/>
                    <a:pt x="40" y="61"/>
                  </a:cubicBezTo>
                  <a:cubicBezTo>
                    <a:pt x="42" y="64"/>
                    <a:pt x="44" y="66"/>
                    <a:pt x="48" y="67"/>
                  </a:cubicBezTo>
                  <a:cubicBezTo>
                    <a:pt x="48" y="67"/>
                    <a:pt x="49" y="68"/>
                    <a:pt x="49" y="69"/>
                  </a:cubicBezTo>
                  <a:close/>
                  <a:moveTo>
                    <a:pt x="53" y="0"/>
                  </a:moveTo>
                  <a:cubicBezTo>
                    <a:pt x="51" y="0"/>
                    <a:pt x="49" y="2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62" y="36"/>
                    <a:pt x="69" y="43"/>
                    <a:pt x="69" y="52"/>
                  </a:cubicBezTo>
                  <a:cubicBezTo>
                    <a:pt x="69" y="59"/>
                    <a:pt x="65" y="65"/>
                    <a:pt x="58" y="67"/>
                  </a:cubicBezTo>
                  <a:cubicBezTo>
                    <a:pt x="58" y="67"/>
                    <a:pt x="57" y="68"/>
                    <a:pt x="57" y="69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3"/>
                    <a:pt x="58" y="104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88" y="100"/>
                    <a:pt x="108" y="74"/>
                    <a:pt x="105" y="46"/>
                  </a:cubicBezTo>
                  <a:cubicBezTo>
                    <a:pt x="102" y="20"/>
                    <a:pt x="79" y="0"/>
                    <a:pt x="53" y="0"/>
                  </a:cubicBezTo>
                  <a:close/>
                  <a:moveTo>
                    <a:pt x="37" y="51"/>
                  </a:moveTo>
                  <a:cubicBezTo>
                    <a:pt x="37" y="48"/>
                    <a:pt x="38" y="46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40" y="43"/>
                    <a:pt x="40" y="41"/>
                    <a:pt x="39" y="40"/>
                  </a:cubicBezTo>
                  <a:cubicBezTo>
                    <a:pt x="38" y="39"/>
                    <a:pt x="38" y="39"/>
                    <a:pt x="38" y="38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3"/>
                    <a:pt x="9" y="24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" y="36"/>
                    <a:pt x="0" y="48"/>
                    <a:pt x="2" y="59"/>
                  </a:cubicBezTo>
                  <a:cubicBezTo>
                    <a:pt x="2" y="60"/>
                    <a:pt x="3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7" y="52"/>
                    <a:pt x="3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srgbClr val="0846A6">
                  <a:alpha val="1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D505D0B-E222-46CB-804E-3D8453D48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685209" y="576379"/>
            <a:ext cx="1907723" cy="749227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41FA2E9-6E5A-F0E6-3D52-5AE48A503248}"/>
              </a:ext>
            </a:extLst>
          </p:cNvPr>
          <p:cNvSpPr txBox="1">
            <a:spLocks/>
          </p:cNvSpPr>
          <p:nvPr/>
        </p:nvSpPr>
        <p:spPr>
          <a:xfrm>
            <a:off x="581891" y="6127317"/>
            <a:ext cx="11011041" cy="730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78D8843-FF1E-215B-E30D-52D5261812C3}"/>
              </a:ext>
            </a:extLst>
          </p:cNvPr>
          <p:cNvSpPr txBox="1">
            <a:spLocks/>
          </p:cNvSpPr>
          <p:nvPr/>
        </p:nvSpPr>
        <p:spPr>
          <a:xfrm>
            <a:off x="674350" y="6186833"/>
            <a:ext cx="11011041" cy="7306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50" baseline="30000" dirty="0">
                <a:latin typeface="+mn-lt"/>
              </a:rPr>
              <a:t>1 </a:t>
            </a:r>
            <a:r>
              <a:rPr lang="ru-RU" sz="1050" dirty="0">
                <a:latin typeface="+mn-lt"/>
              </a:rPr>
              <a:t>Подробное описание структуры метрик представлено в приложении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0B7310-8695-4FDC-9DBA-F2536D723E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097"/>
          <a:stretch/>
        </p:blipFill>
        <p:spPr>
          <a:xfrm>
            <a:off x="6313748" y="3231109"/>
            <a:ext cx="5043393" cy="2585491"/>
          </a:xfrm>
          <a:prstGeom prst="roundRect">
            <a:avLst>
              <a:gd name="adj" fmla="val 4387"/>
            </a:avLst>
          </a:prstGeom>
        </p:spPr>
      </p:pic>
    </p:spTree>
    <p:extLst>
      <p:ext uri="{BB962C8B-B14F-4D97-AF65-F5344CB8AC3E}">
        <p14:creationId xmlns:p14="http://schemas.microsoft.com/office/powerpoint/2010/main" val="240880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21642-4F46-4DA4-8217-6E5F25520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977070"/>
            <a:ext cx="7256873" cy="1487638"/>
          </a:xfrm>
        </p:spPr>
        <p:txBody>
          <a:bodyPr>
            <a:noAutofit/>
          </a:bodyPr>
          <a:lstStyle/>
          <a:p>
            <a:r>
              <a:rPr lang="ru-RU" sz="4400" dirty="0"/>
              <a:t>ДОПОЛНИТЕЛЬНЫЕ </a:t>
            </a:r>
            <a:br>
              <a:rPr lang="ru-RU" sz="4400" dirty="0"/>
            </a:br>
            <a:r>
              <a:rPr lang="ru-RU" sz="4400" dirty="0"/>
              <a:t>СЕРВИСЫ</a:t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BDD5D4-0D49-495B-AAEB-3E9F9BC46D83}"/>
              </a:ext>
            </a:extLst>
          </p:cNvPr>
          <p:cNvSpPr txBox="1"/>
          <p:nvPr/>
        </p:nvSpPr>
        <p:spPr>
          <a:xfrm>
            <a:off x="695325" y="2132819"/>
            <a:ext cx="60977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в Ассистенте 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преподавателя</a:t>
            </a:r>
          </a:p>
        </p:txBody>
      </p:sp>
    </p:spTree>
    <p:extLst>
      <p:ext uri="{BB962C8B-B14F-4D97-AF65-F5344CB8AC3E}">
        <p14:creationId xmlns:p14="http://schemas.microsoft.com/office/powerpoint/2010/main" val="895214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DF597A-4BDD-4182-A9FD-AFC389881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069" y="692150"/>
            <a:ext cx="5877932" cy="730683"/>
          </a:xfrm>
        </p:spPr>
        <p:txBody>
          <a:bodyPr/>
          <a:lstStyle/>
          <a:p>
            <a:r>
              <a:rPr lang="ru-RU" dirty="0"/>
              <a:t>Лаборатория заданий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99B7920-4F85-42CF-8925-7A4AE5F90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CE4634-26D6-4FCE-AC52-BE0730129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428" y="704972"/>
            <a:ext cx="1746248" cy="487426"/>
          </a:xfrm>
          <a:prstGeom prst="rect">
            <a:avLst/>
          </a:prstGeom>
        </p:spPr>
      </p:pic>
      <p:pic>
        <p:nvPicPr>
          <p:cNvPr id="7" name="Google Shape;56;p13" title="3.0.1.png">
            <a:extLst>
              <a:ext uri="{FF2B5EF4-FFF2-40B4-BE49-F238E27FC236}">
                <a16:creationId xmlns:a16="http://schemas.microsoft.com/office/drawing/2014/main" id="{E3F8530C-47AF-49A0-81B3-24052ADF373B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733238" y="1566406"/>
            <a:ext cx="6763438" cy="3725187"/>
          </a:xfrm>
          <a:prstGeom prst="roundRect">
            <a:avLst>
              <a:gd name="adj" fmla="val 4658"/>
            </a:avLst>
          </a:prstGeom>
          <a:ln w="25400">
            <a:noFill/>
          </a:ln>
          <a:effectLst>
            <a:outerShdw blurRad="139700" algn="ctr" rotWithShape="0">
              <a:schemeClr val="accent2">
                <a:lumMod val="75000"/>
                <a:alpha val="20000"/>
              </a:schemeClr>
            </a:outerShdw>
          </a:effec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83E812C-EFC7-41F1-8353-A034A356E7A2}"/>
              </a:ext>
            </a:extLst>
          </p:cNvPr>
          <p:cNvSpPr/>
          <p:nvPr/>
        </p:nvSpPr>
        <p:spPr>
          <a:xfrm>
            <a:off x="695325" y="1566406"/>
            <a:ext cx="3876676" cy="3725187"/>
          </a:xfrm>
          <a:prstGeom prst="roundRect">
            <a:avLst>
              <a:gd name="adj" fmla="val 5704"/>
            </a:avLst>
          </a:prstGeom>
          <a:gradFill>
            <a:gsLst>
              <a:gs pos="1000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44000" bIns="144000" rtlCol="0" anchor="t"/>
          <a:lstStyle/>
          <a:p>
            <a:pPr lvl="0">
              <a:spcBef>
                <a:spcPts val="1200"/>
              </a:spcBef>
              <a:buClr>
                <a:srgbClr val="18181B"/>
              </a:buClr>
            </a:pPr>
            <a:r>
              <a:rPr lang="ru-RU" sz="1400" dirty="0">
                <a:solidFill>
                  <a:schemeClr val="bg1"/>
                </a:solidFill>
                <a:cs typeface="SB Sans Text Light" panose="020B0303040504020204" pitchFamily="34" charset="-52"/>
              </a:rPr>
              <a:t>Сервис для педагогов, который</a:t>
            </a:r>
            <a:r>
              <a:rPr lang="en-US" sz="1400" dirty="0">
                <a:solidFill>
                  <a:schemeClr val="bg1"/>
                </a:solidFill>
                <a:cs typeface="SB Sans Text Light" panose="020B0303040504020204" pitchFamily="34" charset="-52"/>
              </a:rPr>
              <a:t> </a:t>
            </a:r>
            <a:r>
              <a:rPr lang="ru-RU" sz="1400" dirty="0">
                <a:solidFill>
                  <a:schemeClr val="bg1"/>
                </a:solidFill>
                <a:cs typeface="SB Sans Text Light" panose="020B0303040504020204" pitchFamily="34" charset="-52"/>
              </a:rPr>
              <a:t>объединяет подготовку, выдачу и проверку заданий. </a:t>
            </a:r>
          </a:p>
          <a:p>
            <a:pPr lvl="0">
              <a:spcBef>
                <a:spcPts val="1200"/>
              </a:spcBef>
              <a:buClr>
                <a:srgbClr val="18181B"/>
              </a:buClr>
            </a:pPr>
            <a:r>
              <a:rPr lang="ru-RU" sz="1400" dirty="0">
                <a:solidFill>
                  <a:schemeClr val="bg1"/>
                </a:solidFill>
                <a:cs typeface="SB Sans Text Light" panose="020B0303040504020204" pitchFamily="34" charset="-52"/>
              </a:rPr>
              <a:t>Встроенный ИИ помогает быстро создавать и дорабатывать задания, система автоматически проверяет ответы и показывает прогресс. </a:t>
            </a:r>
          </a:p>
          <a:p>
            <a:pPr lvl="0">
              <a:spcBef>
                <a:spcPts val="1800"/>
              </a:spcBef>
              <a:buClr>
                <a:srgbClr val="18181B"/>
              </a:buClr>
            </a:pPr>
            <a:r>
              <a:rPr lang="ru-RU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  <a:t>Меньше рутины, </a:t>
            </a:r>
            <a:br>
              <a:rPr lang="en-US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  <a:t>больше времени </a:t>
            </a:r>
            <a:br>
              <a:rPr lang="en-US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  <a:t>на урок</a:t>
            </a:r>
            <a:r>
              <a:rPr lang="en-US" sz="2000" dirty="0">
                <a:solidFill>
                  <a:schemeClr val="bg1"/>
                </a:solidFill>
                <a:latin typeface="+mj-lt"/>
                <a:cs typeface="SB Sans Display Semibold" panose="020B0703040504020204" pitchFamily="34" charset="0"/>
              </a:rPr>
              <a:t>!</a:t>
            </a:r>
            <a:endParaRPr lang="ru-RU" sz="2000" dirty="0">
              <a:solidFill>
                <a:schemeClr val="bg1"/>
              </a:solidFill>
              <a:latin typeface="+mj-lt"/>
              <a:cs typeface="SB Sans Display Semibold" panose="020B0703040504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E4E1402-D3E3-42F7-887C-70828BFA4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283" y="3935232"/>
            <a:ext cx="1690718" cy="1356361"/>
          </a:xfrm>
          <a:prstGeom prst="roundRect">
            <a:avLst>
              <a:gd name="adj" fmla="val 14998"/>
            </a:avLst>
          </a:prstGeom>
        </p:spPr>
      </p:pic>
    </p:spTree>
    <p:extLst>
      <p:ext uri="{BB962C8B-B14F-4D97-AF65-F5344CB8AC3E}">
        <p14:creationId xmlns:p14="http://schemas.microsoft.com/office/powerpoint/2010/main" val="3987581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87E1A-73F3-4EC7-BCC0-85BF8F8F9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337" y="692151"/>
            <a:ext cx="7626484" cy="971280"/>
          </a:xfrm>
        </p:spPr>
        <p:txBody>
          <a:bodyPr>
            <a:normAutofit fontScale="90000"/>
          </a:bodyPr>
          <a:lstStyle/>
          <a:p>
            <a:r>
              <a:rPr lang="ru-RU" dirty="0"/>
              <a:t>Создание материалов</a:t>
            </a:r>
            <a:br>
              <a:rPr lang="ru-RU" dirty="0"/>
            </a:br>
            <a:r>
              <a:rPr lang="ru-RU" dirty="0"/>
              <a:t>для занятий и домашних заданий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DC9F3E-DC3D-482B-A32C-EEBCD3AD6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3CA86-3F17-45C0-BD35-2CB08699E25F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0A3A30BD-FD45-41FE-A398-2782EE9F6A5A}"/>
              </a:ext>
            </a:extLst>
          </p:cNvPr>
          <p:cNvSpPr/>
          <p:nvPr/>
        </p:nvSpPr>
        <p:spPr>
          <a:xfrm>
            <a:off x="695324" y="692150"/>
            <a:ext cx="777172" cy="777172"/>
          </a:xfrm>
          <a:prstGeom prst="ellipse">
            <a:avLst/>
          </a:prstGeom>
          <a:gradFill>
            <a:gsLst>
              <a:gs pos="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SB Sans Text Semibold" panose="020B0703040504020204" pitchFamily="34" charset="-52"/>
                <a:cs typeface="SB Sans Text Semibold" panose="020B0703040504020204" pitchFamily="34" charset="-52"/>
              </a:rPr>
              <a:t>1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0D6364-0346-44B3-AB58-5F6AE3337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0428" y="704972"/>
            <a:ext cx="1746248" cy="487426"/>
          </a:xfrm>
          <a:prstGeom prst="rect">
            <a:avLst/>
          </a:prstGeom>
        </p:spPr>
      </p:pic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id="{52406044-9243-473B-97B8-6680D40BE7CC}"/>
              </a:ext>
            </a:extLst>
          </p:cNvPr>
          <p:cNvSpPr/>
          <p:nvPr/>
        </p:nvSpPr>
        <p:spPr>
          <a:xfrm>
            <a:off x="703315" y="1780162"/>
            <a:ext cx="5321248" cy="4274683"/>
          </a:xfrm>
          <a:prstGeom prst="roundRect">
            <a:avLst>
              <a:gd name="adj" fmla="val 3766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864000" rIns="180000" bIns="180000" rtlCol="0" anchor="t"/>
          <a:lstStyle/>
          <a:p>
            <a:pPr>
              <a:spcBef>
                <a:spcPts val="300"/>
              </a:spcBef>
              <a:buClr>
                <a:srgbClr val="18181B"/>
              </a:buClr>
            </a:pPr>
            <a:r>
              <a:rPr lang="ru-RU" sz="1400">
                <a:solidFill>
                  <a:schemeClr val="tx2">
                    <a:lumMod val="75000"/>
                  </a:schemeClr>
                </a:solidFill>
                <a:latin typeface="+mj-lt"/>
                <a:cs typeface="SB Sans Text Semibold" panose="020B0703040504020204" pitchFamily="34" charset="-52"/>
              </a:rPr>
              <a:t>МОЖНО ДОБАВЛЯТЬ: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+mj-lt"/>
              <a:cs typeface="SB Sans Text Semibold" panose="020B0703040504020204" pitchFamily="34" charset="-52"/>
            </a:endParaRPr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:a16="http://schemas.microsoft.com/office/drawing/2014/main" id="{2E2BC7E9-31A6-4356-8203-93D8D709FE3E}"/>
              </a:ext>
            </a:extLst>
          </p:cNvPr>
          <p:cNvSpPr/>
          <p:nvPr/>
        </p:nvSpPr>
        <p:spPr>
          <a:xfrm>
            <a:off x="6167437" y="1780162"/>
            <a:ext cx="5321248" cy="4274683"/>
          </a:xfrm>
          <a:prstGeom prst="roundRect">
            <a:avLst>
              <a:gd name="adj" fmla="val 3766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3E2FC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864000" rIns="180000" bIns="180000" rtlCol="0" anchor="t"/>
          <a:lstStyle/>
          <a:p>
            <a:pPr>
              <a:spcBef>
                <a:spcPts val="300"/>
              </a:spcBef>
              <a:buClr>
                <a:srgbClr val="18181B"/>
              </a:buClr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+mj-lt"/>
                <a:cs typeface="SB Sans Text Semibold" panose="020B0703040504020204" pitchFamily="34" charset="-52"/>
              </a:rPr>
              <a:t>МОЖНО ПОПРОСИТЬ ИИ:</a:t>
            </a:r>
          </a:p>
        </p:txBody>
      </p:sp>
      <p:sp>
        <p:nvSpPr>
          <p:cNvPr id="49" name="Прямоугольник: скругленные верхние углы 48">
            <a:extLst>
              <a:ext uri="{FF2B5EF4-FFF2-40B4-BE49-F238E27FC236}">
                <a16:creationId xmlns:a16="http://schemas.microsoft.com/office/drawing/2014/main" id="{1200759A-7137-4288-B7EC-D4B0BBC15D46}"/>
              </a:ext>
            </a:extLst>
          </p:cNvPr>
          <p:cNvSpPr/>
          <p:nvPr/>
        </p:nvSpPr>
        <p:spPr>
          <a:xfrm>
            <a:off x="695323" y="1780162"/>
            <a:ext cx="5329239" cy="777172"/>
          </a:xfrm>
          <a:prstGeom prst="round2SameRect">
            <a:avLst>
              <a:gd name="adj1" fmla="val 18340"/>
              <a:gd name="adj2" fmla="val 0"/>
            </a:avLst>
          </a:prstGeom>
          <a:gradFill>
            <a:gsLst>
              <a:gs pos="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>
              <a:lnSpc>
                <a:spcPct val="90000"/>
              </a:lnSpc>
              <a:spcBef>
                <a:spcPts val="1200"/>
              </a:spcBef>
              <a:buClr>
                <a:srgbClr val="18181B"/>
              </a:buClr>
            </a:pPr>
            <a:r>
              <a:rPr lang="ru-RU" dirty="0">
                <a:solidFill>
                  <a:schemeClr val="bg1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Самостоятельно </a:t>
            </a:r>
            <a:br>
              <a:rPr lang="ru-RU" dirty="0">
                <a:solidFill>
                  <a:schemeClr val="bg1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</a:br>
            <a:r>
              <a:rPr lang="ru-RU" dirty="0">
                <a:solidFill>
                  <a:schemeClr val="bg1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в удобном конструкторе</a:t>
            </a:r>
          </a:p>
        </p:txBody>
      </p:sp>
      <p:sp>
        <p:nvSpPr>
          <p:cNvPr id="51" name="Прямоугольник: скругленные верхние углы 50">
            <a:extLst>
              <a:ext uri="{FF2B5EF4-FFF2-40B4-BE49-F238E27FC236}">
                <a16:creationId xmlns:a16="http://schemas.microsoft.com/office/drawing/2014/main" id="{38E8DC02-E3E4-43C1-9BE9-97C2433C05FA}"/>
              </a:ext>
            </a:extLst>
          </p:cNvPr>
          <p:cNvSpPr/>
          <p:nvPr/>
        </p:nvSpPr>
        <p:spPr>
          <a:xfrm>
            <a:off x="6167437" y="1780162"/>
            <a:ext cx="5321248" cy="777172"/>
          </a:xfrm>
          <a:prstGeom prst="round2SameRect">
            <a:avLst>
              <a:gd name="adj1" fmla="val 18340"/>
              <a:gd name="adj2" fmla="val 0"/>
            </a:avLst>
          </a:prstGeom>
          <a:gradFill>
            <a:gsLst>
              <a:gs pos="0">
                <a:srgbClr val="0846A6"/>
              </a:gs>
              <a:gs pos="100000">
                <a:srgbClr val="5D4BF5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lvl="0">
              <a:lnSpc>
                <a:spcPct val="90000"/>
              </a:lnSpc>
              <a:spcBef>
                <a:spcPts val="1200"/>
              </a:spcBef>
              <a:buClr>
                <a:srgbClr val="18181B"/>
              </a:buClr>
            </a:pPr>
            <a:r>
              <a:rPr lang="ru-RU" dirty="0">
                <a:solidFill>
                  <a:schemeClr val="bg1"/>
                </a:solidFill>
                <a:latin typeface="SB Sans Display Semibold" panose="020B0703040504020204" pitchFamily="34" charset="0"/>
                <a:cs typeface="SB Sans Display Semibold" panose="020B0703040504020204" pitchFamily="34" charset="0"/>
              </a:rPr>
              <a:t>С помощью ИИ</a:t>
            </a:r>
          </a:p>
        </p:txBody>
      </p:sp>
      <p:pic>
        <p:nvPicPr>
          <p:cNvPr id="52" name="Google Shape;66;p14" title="Снимок экрана 2025-11-26 в 17.33.50.png">
            <a:extLst>
              <a:ext uri="{FF2B5EF4-FFF2-40B4-BE49-F238E27FC236}">
                <a16:creationId xmlns:a16="http://schemas.microsoft.com/office/drawing/2014/main" id="{7FB58F0C-5EA5-429A-A0E0-A0ECA73DA0C2}"/>
              </a:ext>
            </a:extLst>
          </p:cNvPr>
          <p:cNvPicPr preferRelativeResize="0"/>
          <p:nvPr/>
        </p:nvPicPr>
        <p:blipFill rotWithShape="1">
          <a:blip r:embed="rId3"/>
          <a:srcRect b="20555"/>
          <a:stretch/>
        </p:blipFill>
        <p:spPr>
          <a:xfrm>
            <a:off x="881234" y="4040074"/>
            <a:ext cx="4965409" cy="2014771"/>
          </a:xfrm>
          <a:prstGeom prst="round2SameRect">
            <a:avLst>
              <a:gd name="adj1" fmla="val 5206"/>
              <a:gd name="adj2" fmla="val 0"/>
            </a:avLst>
          </a:prstGeom>
          <a:ln w="38100">
            <a:noFill/>
          </a:ln>
          <a:effectLst/>
        </p:spPr>
      </p:pic>
      <p:pic>
        <p:nvPicPr>
          <p:cNvPr id="53" name="Google Shape;65;p14" title="Стартовая страница.png">
            <a:extLst>
              <a:ext uri="{FF2B5EF4-FFF2-40B4-BE49-F238E27FC236}">
                <a16:creationId xmlns:a16="http://schemas.microsoft.com/office/drawing/2014/main" id="{CD41B4CB-3C7F-497E-900E-F8DCF2B2542A}"/>
              </a:ext>
            </a:extLst>
          </p:cNvPr>
          <p:cNvPicPr preferRelativeResize="0"/>
          <p:nvPr/>
        </p:nvPicPr>
        <p:blipFill rotWithShape="1">
          <a:blip r:embed="rId4"/>
          <a:srcRect b="12084"/>
          <a:stretch/>
        </p:blipFill>
        <p:spPr>
          <a:xfrm>
            <a:off x="6354698" y="4040074"/>
            <a:ext cx="4956068" cy="2014771"/>
          </a:xfrm>
          <a:prstGeom prst="round2SameRect">
            <a:avLst>
              <a:gd name="adj1" fmla="val 5206"/>
              <a:gd name="adj2" fmla="val 0"/>
            </a:avLst>
          </a:prstGeom>
          <a:ln w="38100">
            <a:noFill/>
          </a:ln>
          <a:effectLst/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7F1A4C19-A979-45A6-940F-777CCB1C0D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12" y="2014247"/>
            <a:ext cx="927450" cy="54308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9752DFE7-6BF4-4C7F-A7DF-044C47C58D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6"/>
          <a:stretch/>
        </p:blipFill>
        <p:spPr>
          <a:xfrm>
            <a:off x="10653592" y="1874860"/>
            <a:ext cx="835093" cy="682474"/>
          </a:xfrm>
          <a:prstGeom prst="roundRect">
            <a:avLst>
              <a:gd name="adj" fmla="val 0"/>
            </a:avLst>
          </a:prstGeom>
        </p:spPr>
      </p:pic>
      <p:sp>
        <p:nvSpPr>
          <p:cNvPr id="56" name="Прямоугольник: скругленные углы 4">
            <a:extLst>
              <a:ext uri="{FF2B5EF4-FFF2-40B4-BE49-F238E27FC236}">
                <a16:creationId xmlns:a16="http://schemas.microsoft.com/office/drawing/2014/main" id="{92BB0ED6-A873-4B5E-8125-001C3767DD50}"/>
              </a:ext>
            </a:extLst>
          </p:cNvPr>
          <p:cNvSpPr/>
          <p:nvPr/>
        </p:nvSpPr>
        <p:spPr>
          <a:xfrm>
            <a:off x="881236" y="3000130"/>
            <a:ext cx="1875206" cy="432000"/>
          </a:xfrm>
          <a:prstGeom prst="roundRect">
            <a:avLst>
              <a:gd name="adj" fmla="val 17379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Теоретические блоки</a:t>
            </a:r>
          </a:p>
        </p:txBody>
      </p:sp>
      <p:sp>
        <p:nvSpPr>
          <p:cNvPr id="58" name="Прямоугольник: скругленные углы 4">
            <a:extLst>
              <a:ext uri="{FF2B5EF4-FFF2-40B4-BE49-F238E27FC236}">
                <a16:creationId xmlns:a16="http://schemas.microsoft.com/office/drawing/2014/main" id="{7E9C3D77-D846-419F-9426-763F3211CBC6}"/>
              </a:ext>
            </a:extLst>
          </p:cNvPr>
          <p:cNvSpPr/>
          <p:nvPr/>
        </p:nvSpPr>
        <p:spPr>
          <a:xfrm>
            <a:off x="2815117" y="2998652"/>
            <a:ext cx="3031526" cy="432000"/>
          </a:xfrm>
          <a:prstGeom prst="roundRect">
            <a:avLst>
              <a:gd name="adj" fmla="val 16791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Вопросы с выбором или вводом ответов, заполнением пропусков</a:t>
            </a:r>
          </a:p>
        </p:txBody>
      </p:sp>
      <p:sp>
        <p:nvSpPr>
          <p:cNvPr id="59" name="Прямоугольник: скругленные углы 4">
            <a:extLst>
              <a:ext uri="{FF2B5EF4-FFF2-40B4-BE49-F238E27FC236}">
                <a16:creationId xmlns:a16="http://schemas.microsoft.com/office/drawing/2014/main" id="{4BC0A674-FFBE-4ED0-8CDC-2F16CB7A2129}"/>
              </a:ext>
            </a:extLst>
          </p:cNvPr>
          <p:cNvSpPr/>
          <p:nvPr/>
        </p:nvSpPr>
        <p:spPr>
          <a:xfrm>
            <a:off x="881235" y="3485503"/>
            <a:ext cx="1321929" cy="432000"/>
          </a:xfrm>
          <a:prstGeom prst="roundRect">
            <a:avLst>
              <a:gd name="adj" fmla="val 20611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Изображения</a:t>
            </a:r>
          </a:p>
        </p:txBody>
      </p:sp>
      <p:sp>
        <p:nvSpPr>
          <p:cNvPr id="60" name="Прямоугольник: скругленные углы 4">
            <a:extLst>
              <a:ext uri="{FF2B5EF4-FFF2-40B4-BE49-F238E27FC236}">
                <a16:creationId xmlns:a16="http://schemas.microsoft.com/office/drawing/2014/main" id="{8D9F533E-6F82-4A63-8A9C-702235913238}"/>
              </a:ext>
            </a:extLst>
          </p:cNvPr>
          <p:cNvSpPr/>
          <p:nvPr/>
        </p:nvSpPr>
        <p:spPr>
          <a:xfrm>
            <a:off x="2264808" y="3480773"/>
            <a:ext cx="3581835" cy="432000"/>
          </a:xfrm>
          <a:prstGeom prst="roundRect">
            <a:avLst>
              <a:gd name="adj" fmla="val 19447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Форматирование текста, как в привычных </a:t>
            </a:r>
            <a:b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</a:br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текстовых редакторах</a:t>
            </a:r>
          </a:p>
        </p:txBody>
      </p:sp>
      <p:sp>
        <p:nvSpPr>
          <p:cNvPr id="61" name="Прямоугольник: скругленные углы 4">
            <a:extLst>
              <a:ext uri="{FF2B5EF4-FFF2-40B4-BE49-F238E27FC236}">
                <a16:creationId xmlns:a16="http://schemas.microsoft.com/office/drawing/2014/main" id="{A0653CAE-A982-4530-8EC1-B404B3FFC85B}"/>
              </a:ext>
            </a:extLst>
          </p:cNvPr>
          <p:cNvSpPr/>
          <p:nvPr/>
        </p:nvSpPr>
        <p:spPr>
          <a:xfrm>
            <a:off x="6354698" y="3000130"/>
            <a:ext cx="2357026" cy="432000"/>
          </a:xfrm>
          <a:prstGeom prst="roundRect">
            <a:avLst>
              <a:gd name="adj" fmla="val 17379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Сгенерировать уникальный </a:t>
            </a:r>
            <a:b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</a:br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текстовый контент или задание</a:t>
            </a:r>
          </a:p>
        </p:txBody>
      </p:sp>
      <p:sp>
        <p:nvSpPr>
          <p:cNvPr id="63" name="Прямоугольник: скругленные углы 4">
            <a:extLst>
              <a:ext uri="{FF2B5EF4-FFF2-40B4-BE49-F238E27FC236}">
                <a16:creationId xmlns:a16="http://schemas.microsoft.com/office/drawing/2014/main" id="{392201E5-EE64-4199-BC6E-2861ADED9D30}"/>
              </a:ext>
            </a:extLst>
          </p:cNvPr>
          <p:cNvSpPr/>
          <p:nvPr/>
        </p:nvSpPr>
        <p:spPr>
          <a:xfrm>
            <a:off x="6354698" y="3485503"/>
            <a:ext cx="1566711" cy="432000"/>
          </a:xfrm>
          <a:prstGeom prst="roundRect">
            <a:avLst>
              <a:gd name="adj" fmla="val 20611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Доработать </a:t>
            </a:r>
            <a:b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</a:br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ваши материалы</a:t>
            </a:r>
          </a:p>
        </p:txBody>
      </p:sp>
      <p:sp>
        <p:nvSpPr>
          <p:cNvPr id="64" name="Прямоугольник: скругленные углы 4">
            <a:extLst>
              <a:ext uri="{FF2B5EF4-FFF2-40B4-BE49-F238E27FC236}">
                <a16:creationId xmlns:a16="http://schemas.microsoft.com/office/drawing/2014/main" id="{C41E70DD-72DF-4B8B-9F4F-74FEF963F772}"/>
              </a:ext>
            </a:extLst>
          </p:cNvPr>
          <p:cNvSpPr/>
          <p:nvPr/>
        </p:nvSpPr>
        <p:spPr>
          <a:xfrm>
            <a:off x="8770759" y="3000130"/>
            <a:ext cx="2540007" cy="432000"/>
          </a:xfrm>
          <a:prstGeom prst="roundRect">
            <a:avLst>
              <a:gd name="adj" fmla="val 20611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Создать проверочные материалы </a:t>
            </a:r>
            <a:b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</a:br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по вашим предыдущим заданиям</a:t>
            </a:r>
          </a:p>
        </p:txBody>
      </p:sp>
      <p:sp>
        <p:nvSpPr>
          <p:cNvPr id="65" name="Прямоугольник: скругленные углы 4">
            <a:extLst>
              <a:ext uri="{FF2B5EF4-FFF2-40B4-BE49-F238E27FC236}">
                <a16:creationId xmlns:a16="http://schemas.microsoft.com/office/drawing/2014/main" id="{C869624B-C274-4162-9E81-FE81A019DD18}"/>
              </a:ext>
            </a:extLst>
          </p:cNvPr>
          <p:cNvSpPr/>
          <p:nvPr/>
        </p:nvSpPr>
        <p:spPr>
          <a:xfrm>
            <a:off x="7980846" y="3485503"/>
            <a:ext cx="3329920" cy="432000"/>
          </a:xfrm>
          <a:prstGeom prst="roundRect">
            <a:avLst>
              <a:gd name="adj" fmla="val 17379"/>
            </a:avLst>
          </a:prstGeom>
          <a:solidFill>
            <a:srgbClr val="5D4BF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tlCol="0" anchor="ctr"/>
          <a:lstStyle/>
          <a:p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Придумать множество аналогичных заданий </a:t>
            </a:r>
            <a:b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</a:br>
            <a:r>
              <a:rPr lang="ru-RU" sz="1000" dirty="0">
                <a:solidFill>
                  <a:srgbClr val="5D4BF5"/>
                </a:solidFill>
                <a:latin typeface="SB Sans Text Light" panose="020B0303040504020904" pitchFamily="34" charset="-52"/>
                <a:cs typeface="SB Sans Text Light" panose="020B0303040504020904" pitchFamily="34" charset="-52"/>
              </a:rPr>
              <a:t>с разной фабулой на основе вашего примера</a:t>
            </a:r>
          </a:p>
        </p:txBody>
      </p:sp>
    </p:spTree>
    <p:extLst>
      <p:ext uri="{BB962C8B-B14F-4D97-AF65-F5344CB8AC3E}">
        <p14:creationId xmlns:p14="http://schemas.microsoft.com/office/powerpoint/2010/main" val="20589564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берклас_2023">
      <a:dk1>
        <a:srgbClr val="000000"/>
      </a:dk1>
      <a:lt1>
        <a:srgbClr val="FFFFFF"/>
      </a:lt1>
      <a:dk2>
        <a:srgbClr val="333F48"/>
      </a:dk2>
      <a:lt2>
        <a:srgbClr val="EEF3FF"/>
      </a:lt2>
      <a:accent1>
        <a:srgbClr val="0087CD"/>
      </a:accent1>
      <a:accent2>
        <a:srgbClr val="32C60D"/>
      </a:accent2>
      <a:accent3>
        <a:srgbClr val="3AD3AE"/>
      </a:accent3>
      <a:accent4>
        <a:srgbClr val="DBF587"/>
      </a:accent4>
      <a:accent5>
        <a:srgbClr val="FFDE4A"/>
      </a:accent5>
      <a:accent6>
        <a:srgbClr val="FAB100"/>
      </a:accent6>
      <a:hlink>
        <a:srgbClr val="3AD3AE"/>
      </a:hlink>
      <a:folHlink>
        <a:srgbClr val="0087CD"/>
      </a:folHlink>
    </a:clrScheme>
    <a:fontScheme name="Сберкласс_2023">
      <a:majorFont>
        <a:latin typeface="SB Sans Display Semibold"/>
        <a:ea typeface=""/>
        <a:cs typeface=""/>
      </a:majorFont>
      <a:minorFont>
        <a:latin typeface="SB Sans Tex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1602</Words>
  <Application>Microsoft Office PowerPoint</Application>
  <PresentationFormat>Широкоэкранный</PresentationFormat>
  <Paragraphs>249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SB Sans Text Light</vt:lpstr>
      <vt:lpstr>SB Sans Text Semibold</vt:lpstr>
      <vt:lpstr>Calibri</vt:lpstr>
      <vt:lpstr>SB Sans Display</vt:lpstr>
      <vt:lpstr>Arial</vt:lpstr>
      <vt:lpstr>SB Sans Display Semibold</vt:lpstr>
      <vt:lpstr>Play</vt:lpstr>
      <vt:lpstr>SB Sans Text</vt:lpstr>
      <vt:lpstr>Тема Office</vt:lpstr>
      <vt:lpstr>Ассистент  преподавателя</vt:lpstr>
      <vt:lpstr>Ассистент преподавателя</vt:lpstr>
      <vt:lpstr>Преимущества для методистов</vt:lpstr>
      <vt:lpstr>Образовательная программа для методистов</vt:lpstr>
      <vt:lpstr>Аналитика занятий</vt:lpstr>
      <vt:lpstr>Что входит в отчёт преподавателя1 </vt:lpstr>
      <vt:lpstr>ДОПОЛНИТЕЛЬНЫЕ  СЕРВИСЫ </vt:lpstr>
      <vt:lpstr>Лаборатория заданий</vt:lpstr>
      <vt:lpstr>Создание материалов для занятий и домашних заданий</vt:lpstr>
      <vt:lpstr>Встроенный ИИ-помощник  для решения педагогических задач</vt:lpstr>
      <vt:lpstr>Работа с учениками</vt:lpstr>
      <vt:lpstr>Конструктор викторин</vt:lpstr>
      <vt:lpstr>Преподавателям — легко,  детям — интересно</vt:lpstr>
      <vt:lpstr>ИИ-помощник (чат-бот)</vt:lpstr>
      <vt:lpstr>Метрики по методическим приёмам</vt:lpstr>
      <vt:lpstr>Метрики по методическим приёмам</vt:lpstr>
      <vt:lpstr>Метрики по социологическим приёмам</vt:lpstr>
      <vt:lpstr>Метрики по социологическим приёмам</vt:lpstr>
      <vt:lpstr>Другие метрики </vt:lpstr>
      <vt:lpstr>Примеры методических рекомендаций  и вопросов для рефлексии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Двинина Ксения Игоревна</dc:creator>
  <cp:lastModifiedBy>Жилина Ангелина Александровна</cp:lastModifiedBy>
  <cp:revision>183</cp:revision>
  <dcterms:created xsi:type="dcterms:W3CDTF">2024-07-04T13:03:59Z</dcterms:created>
  <dcterms:modified xsi:type="dcterms:W3CDTF">2026-01-20T13:24:58Z</dcterms:modified>
</cp:coreProperties>
</file>